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93" r:id="rId4"/>
    <p:sldId id="298" r:id="rId5"/>
    <p:sldId id="299" r:id="rId6"/>
    <p:sldId id="300" r:id="rId7"/>
    <p:sldId id="302" r:id="rId8"/>
    <p:sldId id="303" r:id="rId9"/>
    <p:sldId id="292" r:id="rId10"/>
    <p:sldId id="295" r:id="rId11"/>
    <p:sldId id="291" r:id="rId12"/>
  </p:sldIdLst>
  <p:sldSz cx="18288000" cy="10287000"/>
  <p:notesSz cx="6858000" cy="9144000"/>
  <p:embeddedFontLst>
    <p:embeddedFont>
      <p:font typeface="Aptos Narrow" panose="020B000402020202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pitchFamily="2" charset="0"/>
      <p:regular r:id="rId21"/>
      <p:bold r:id="rId22"/>
    </p:embeddedFont>
    <p:embeddedFont>
      <p:font typeface="Montserrat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8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inpgsenegal-my.sharepoint.com/personal/adama_dieye_inpg_sn/Documents/Bureau/SAR/FICHES%20TECHNIQUES/Mame%20Mor/TOUTES%20LES%20FICHES%20MMDN/FICHE%20TECHNIQUE%20MACHINES%20TOURNANTES%20ET%20POMPES%20HAUTE%20PRESSION.docx?web=1" TargetMode="External"/><Relationship Id="rId18" Type="http://schemas.openxmlformats.org/officeDocument/2006/relationships/image" Target="../media/image20.svg"/><Relationship Id="rId3" Type="http://schemas.openxmlformats.org/officeDocument/2006/relationships/image" Target="../media/image9.png"/><Relationship Id="rId21" Type="http://schemas.openxmlformats.org/officeDocument/2006/relationships/image" Target="../media/image22.svg"/><Relationship Id="rId7" Type="http://schemas.openxmlformats.org/officeDocument/2006/relationships/hyperlink" Target="https://inpgsenegal-my.sharepoint.com/personal/adama_dieye_inpg_sn/Documents/Bureau/SAR/FICHES%20TECHNIQUES/Mame%20Mor/FICHES%20BABACAR/Fiche%20technique%20Instrumentation.docx?web=1" TargetMode="External"/><Relationship Id="rId12" Type="http://schemas.openxmlformats.org/officeDocument/2006/relationships/image" Target="../media/image16.sv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hyperlink" Target="https://inpgsenegal-my.sharepoint.com/personal/adama_dieye_inpg_sn/Documents/Bureau/SAR/FICHES%20TECHNIQUES/Mame%20Mor/TOUTES%20LES%20FICHES%20MMDN/FICHE%20TECHNIQUE%20%20MODULE%20DEVELOPPEMENT%20PERSONNEL%20ET%20GESTION%20DU%20STRESS.docx?web=1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24" Type="http://schemas.openxmlformats.org/officeDocument/2006/relationships/image" Target="../media/image24.svg"/><Relationship Id="rId5" Type="http://schemas.openxmlformats.org/officeDocument/2006/relationships/image" Target="../media/image11.png"/><Relationship Id="rId15" Type="http://schemas.openxmlformats.org/officeDocument/2006/relationships/image" Target="../media/image18.svg"/><Relationship Id="rId23" Type="http://schemas.openxmlformats.org/officeDocument/2006/relationships/image" Target="../media/image23.png"/><Relationship Id="rId10" Type="http://schemas.openxmlformats.org/officeDocument/2006/relationships/hyperlink" Target="https://inpgsenegal-my.sharepoint.com/personal/adama_dieye_inpg_sn/Documents/Bureau/SAR/FICHES%20TECHNIQUES/Mame%20Mor/FICHES%20MOUSSA/Fiche%20technique%20RAFFINAGE.docx?web=1" TargetMode="External"/><Relationship Id="rId19" Type="http://schemas.openxmlformats.org/officeDocument/2006/relationships/hyperlink" Target="https://inpgsenegal-my.sharepoint.com/personal/adama_dieye_inpg_sn/Documents/Bureau/SAR/FICHES%20TECHNIQUES/Mame%20Mor/TOUTES%20LES%20FICHES%20MMDN/FICHE%20TECHNIQUE%20MODULE%20ANGLAIS%20DES%20AFFAIRES%20ET%20ANGLAIS%20TECHNIQUE.docx?web=1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svg"/><Relationship Id="rId14" Type="http://schemas.openxmlformats.org/officeDocument/2006/relationships/image" Target="../media/image17.png"/><Relationship Id="rId22" Type="http://schemas.openxmlformats.org/officeDocument/2006/relationships/hyperlink" Target="https://inpgsenegal-my.sharepoint.com/personal/adama_dieye_inpg_sn/Documents/Bureau/SAR/FICHES%20TECHNIQUES/Mame%20Mor/TOUTES%20LES%20FICHES%20MMDN/FICHE%20TECHNIQUE%20MODULE%20MANAGEMENT%20DES%20HOMMES%20ET%20DES%20EQUIPES.docx?web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inpg.sn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51D872F9-F271-EBF7-9EB9-A28A576D58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" name="Freeform 2"/>
          <p:cNvSpPr/>
          <p:nvPr/>
        </p:nvSpPr>
        <p:spPr>
          <a:xfrm>
            <a:off x="5289849" y="0"/>
            <a:ext cx="6855535" cy="2725836"/>
          </a:xfrm>
          <a:custGeom>
            <a:avLst/>
            <a:gdLst/>
            <a:ahLst/>
            <a:cxnLst/>
            <a:rect l="l" t="t" r="r" b="b"/>
            <a:pathLst>
              <a:path w="6855535" h="2725836">
                <a:moveTo>
                  <a:pt x="0" y="0"/>
                </a:moveTo>
                <a:lnTo>
                  <a:pt x="6855535" y="0"/>
                </a:lnTo>
                <a:lnTo>
                  <a:pt x="6855535" y="2725836"/>
                </a:lnTo>
                <a:lnTo>
                  <a:pt x="0" y="27258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51" b="-757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559113" y="4880025"/>
            <a:ext cx="15169775" cy="297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4999" dirty="0">
                <a:solidFill>
                  <a:srgbClr val="FFFFFF"/>
                </a:solidFill>
                <a:latin typeface="Montserrat Ultra-Bold"/>
              </a:rPr>
              <a:t>REUNION TECHNIQUE </a:t>
            </a:r>
          </a:p>
          <a:p>
            <a:pPr algn="ctr">
              <a:lnSpc>
                <a:spcPts val="7999"/>
              </a:lnSpc>
            </a:pPr>
            <a:r>
              <a:rPr lang="en-US" sz="4999" dirty="0">
                <a:solidFill>
                  <a:srgbClr val="FFFFFF"/>
                </a:solidFill>
                <a:latin typeface="Montserrat Ultra-Bold"/>
              </a:rPr>
              <a:t>SAR - INPG </a:t>
            </a:r>
          </a:p>
          <a:p>
            <a:pPr algn="ctr">
              <a:lnSpc>
                <a:spcPts val="7999"/>
              </a:lnSpc>
            </a:pPr>
            <a:r>
              <a:rPr lang="en-US" sz="4999" dirty="0">
                <a:solidFill>
                  <a:srgbClr val="FFFFFF"/>
                </a:solidFill>
                <a:latin typeface="Montserrat Ultra-Bold"/>
              </a:rPr>
              <a:t> 21 JUILLET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1218-6F5A-8F61-1EC4-C974D02B8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E57D7F-EA43-3427-A64F-113C5B93404E}"/>
              </a:ext>
            </a:extLst>
          </p:cNvPr>
          <p:cNvSpPr/>
          <p:nvPr/>
        </p:nvSpPr>
        <p:spPr>
          <a:xfrm>
            <a:off x="-7442" y="-7429"/>
            <a:ext cx="3512642" cy="2483929"/>
          </a:xfrm>
          <a:custGeom>
            <a:avLst/>
            <a:gdLst/>
            <a:ahLst/>
            <a:cxnLst/>
            <a:rect l="l" t="t" r="r" b="b"/>
            <a:pathLst>
              <a:path w="3512642" h="2483929">
                <a:moveTo>
                  <a:pt x="0" y="0"/>
                </a:moveTo>
                <a:lnTo>
                  <a:pt x="3512642" y="0"/>
                </a:lnTo>
                <a:lnTo>
                  <a:pt x="3512642" y="2483929"/>
                </a:lnTo>
                <a:lnTo>
                  <a:pt x="0" y="2483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73192FF-C767-0153-F07C-4945630C4A5C}"/>
              </a:ext>
            </a:extLst>
          </p:cNvPr>
          <p:cNvGrpSpPr/>
          <p:nvPr/>
        </p:nvGrpSpPr>
        <p:grpSpPr>
          <a:xfrm>
            <a:off x="1862408" y="1800766"/>
            <a:ext cx="7144398" cy="3617307"/>
            <a:chOff x="0" y="0"/>
            <a:chExt cx="9525863" cy="482307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574ADD2-D962-2A33-4686-0F6DBCC1C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3956"/>
            <a:stretch>
              <a:fillRect/>
            </a:stretch>
          </p:blipFill>
          <p:spPr>
            <a:xfrm>
              <a:off x="0" y="0"/>
              <a:ext cx="9525863" cy="4823076"/>
            </a:xfrm>
            <a:prstGeom prst="rect">
              <a:avLst/>
            </a:prstGeom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0994972-0DEC-BED7-4FCB-2DB89E8D716F}"/>
              </a:ext>
            </a:extLst>
          </p:cNvPr>
          <p:cNvGrpSpPr/>
          <p:nvPr/>
        </p:nvGrpSpPr>
        <p:grpSpPr>
          <a:xfrm>
            <a:off x="10592747" y="6128544"/>
            <a:ext cx="7144398" cy="3617307"/>
            <a:chOff x="0" y="0"/>
            <a:chExt cx="9525863" cy="4823076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15BBFEF-F7F4-9041-6579-0ABD85ED6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443" b="22609"/>
            <a:stretch>
              <a:fillRect/>
            </a:stretch>
          </p:blipFill>
          <p:spPr>
            <a:xfrm>
              <a:off x="0" y="0"/>
              <a:ext cx="9525863" cy="4823076"/>
            </a:xfrm>
            <a:prstGeom prst="rect">
              <a:avLst/>
            </a:prstGeom>
          </p:spPr>
        </p:pic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6DAA7E8-CF1A-AAFC-728E-FDC5D13E8477}"/>
              </a:ext>
            </a:extLst>
          </p:cNvPr>
          <p:cNvGrpSpPr>
            <a:grpSpLocks noChangeAspect="1"/>
          </p:cNvGrpSpPr>
          <p:nvPr/>
        </p:nvGrpSpPr>
        <p:grpSpPr>
          <a:xfrm>
            <a:off x="17419479" y="9599771"/>
            <a:ext cx="618857" cy="618854"/>
            <a:chOff x="0" y="0"/>
            <a:chExt cx="6350000" cy="634997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02B742D-50C6-EF75-30F3-C83EF80EB1A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B5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>
                  <a:solidFill>
                    <a:prstClr val="white"/>
                  </a:solidFill>
                  <a:latin typeface="Calibri"/>
                </a:rPr>
                <a:t>6</a:t>
              </a:r>
              <a:endPara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76E8B2D-01B0-DA09-2F8B-16F5DB4A0264}"/>
              </a:ext>
            </a:extLst>
          </p:cNvPr>
          <p:cNvGrpSpPr/>
          <p:nvPr/>
        </p:nvGrpSpPr>
        <p:grpSpPr>
          <a:xfrm>
            <a:off x="2898684" y="6500983"/>
            <a:ext cx="5769505" cy="1023355"/>
            <a:chOff x="0" y="0"/>
            <a:chExt cx="3938026" cy="6985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D211B22-D56F-9CA5-E287-08C6C37C5240}"/>
                </a:ext>
              </a:extLst>
            </p:cNvPr>
            <p:cNvSpPr/>
            <p:nvPr/>
          </p:nvSpPr>
          <p:spPr>
            <a:xfrm>
              <a:off x="2834" y="0"/>
              <a:ext cx="3932357" cy="698500"/>
            </a:xfrm>
            <a:custGeom>
              <a:avLst/>
              <a:gdLst/>
              <a:ahLst/>
              <a:cxnLst/>
              <a:rect l="l" t="t" r="r" b="b"/>
              <a:pathLst>
                <a:path w="3932357" h="698500">
                  <a:moveTo>
                    <a:pt x="3927769" y="362008"/>
                  </a:moveTo>
                  <a:lnTo>
                    <a:pt x="3739414" y="685742"/>
                  </a:lnTo>
                  <a:cubicBezTo>
                    <a:pt x="3734819" y="693641"/>
                    <a:pt x="3726369" y="698500"/>
                    <a:pt x="3717231" y="698500"/>
                  </a:cubicBezTo>
                  <a:lnTo>
                    <a:pt x="215127" y="698500"/>
                  </a:lnTo>
                  <a:cubicBezTo>
                    <a:pt x="205988" y="698500"/>
                    <a:pt x="197539" y="693641"/>
                    <a:pt x="192943" y="685742"/>
                  </a:cubicBezTo>
                  <a:lnTo>
                    <a:pt x="4589" y="362008"/>
                  </a:lnTo>
                  <a:cubicBezTo>
                    <a:pt x="0" y="354122"/>
                    <a:pt x="0" y="344378"/>
                    <a:pt x="4589" y="336492"/>
                  </a:cubicBezTo>
                  <a:lnTo>
                    <a:pt x="192943" y="12758"/>
                  </a:lnTo>
                  <a:cubicBezTo>
                    <a:pt x="197539" y="4859"/>
                    <a:pt x="205988" y="0"/>
                    <a:pt x="215127" y="0"/>
                  </a:cubicBezTo>
                  <a:lnTo>
                    <a:pt x="3717231" y="0"/>
                  </a:lnTo>
                  <a:cubicBezTo>
                    <a:pt x="3726369" y="0"/>
                    <a:pt x="3734819" y="4859"/>
                    <a:pt x="3739414" y="12758"/>
                  </a:cubicBezTo>
                  <a:lnTo>
                    <a:pt x="3927769" y="336492"/>
                  </a:lnTo>
                  <a:cubicBezTo>
                    <a:pt x="3932357" y="344378"/>
                    <a:pt x="3932357" y="354122"/>
                    <a:pt x="3927769" y="362008"/>
                  </a:cubicBezTo>
                  <a:close/>
                </a:path>
              </a:pathLst>
            </a:custGeom>
            <a:solidFill>
              <a:srgbClr val="000B5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0020F03-6928-9CA1-978B-4365B5BE7264}"/>
                </a:ext>
              </a:extLst>
            </p:cNvPr>
            <p:cNvSpPr txBox="1"/>
            <p:nvPr/>
          </p:nvSpPr>
          <p:spPr>
            <a:xfrm>
              <a:off x="114300" y="19050"/>
              <a:ext cx="3709426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FE08B00B-6061-6044-7143-C3968A4C9889}"/>
              </a:ext>
            </a:extLst>
          </p:cNvPr>
          <p:cNvGrpSpPr/>
          <p:nvPr/>
        </p:nvGrpSpPr>
        <p:grpSpPr>
          <a:xfrm>
            <a:off x="2872892" y="7176266"/>
            <a:ext cx="8642436" cy="2599201"/>
            <a:chOff x="0" y="0"/>
            <a:chExt cx="4233018" cy="1273075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5FC280B-458C-D741-9330-BDCA6A14E94D}"/>
                </a:ext>
              </a:extLst>
            </p:cNvPr>
            <p:cNvSpPr/>
            <p:nvPr/>
          </p:nvSpPr>
          <p:spPr>
            <a:xfrm>
              <a:off x="1047" y="0"/>
              <a:ext cx="4230924" cy="1273075"/>
            </a:xfrm>
            <a:custGeom>
              <a:avLst/>
              <a:gdLst/>
              <a:ahLst/>
              <a:cxnLst/>
              <a:rect l="l" t="t" r="r" b="b"/>
              <a:pathLst>
                <a:path w="4230924" h="1273075">
                  <a:moveTo>
                    <a:pt x="4228975" y="645924"/>
                  </a:moveTo>
                  <a:lnTo>
                    <a:pt x="4031768" y="1263688"/>
                  </a:lnTo>
                  <a:cubicBezTo>
                    <a:pt x="4029983" y="1269279"/>
                    <a:pt x="4024787" y="1273075"/>
                    <a:pt x="4018918" y="1273075"/>
                  </a:cubicBezTo>
                  <a:lnTo>
                    <a:pt x="212007" y="1273075"/>
                  </a:lnTo>
                  <a:cubicBezTo>
                    <a:pt x="206137" y="1273075"/>
                    <a:pt x="200941" y="1269279"/>
                    <a:pt x="199156" y="1263688"/>
                  </a:cubicBezTo>
                  <a:lnTo>
                    <a:pt x="1950" y="645924"/>
                  </a:lnTo>
                  <a:cubicBezTo>
                    <a:pt x="0" y="639818"/>
                    <a:pt x="0" y="633257"/>
                    <a:pt x="1950" y="627150"/>
                  </a:cubicBezTo>
                  <a:lnTo>
                    <a:pt x="199156" y="9387"/>
                  </a:lnTo>
                  <a:cubicBezTo>
                    <a:pt x="200941" y="3796"/>
                    <a:pt x="206137" y="0"/>
                    <a:pt x="212007" y="0"/>
                  </a:cubicBezTo>
                  <a:lnTo>
                    <a:pt x="4018918" y="0"/>
                  </a:lnTo>
                  <a:cubicBezTo>
                    <a:pt x="4024787" y="0"/>
                    <a:pt x="4029983" y="3796"/>
                    <a:pt x="4031768" y="9387"/>
                  </a:cubicBezTo>
                  <a:lnTo>
                    <a:pt x="4228975" y="627150"/>
                  </a:lnTo>
                  <a:cubicBezTo>
                    <a:pt x="4230924" y="633257"/>
                    <a:pt x="4230924" y="639818"/>
                    <a:pt x="4228975" y="645924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000B5D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1F5B575F-80A5-4439-D47D-90E2F194B217}"/>
                </a:ext>
              </a:extLst>
            </p:cNvPr>
            <p:cNvSpPr txBox="1"/>
            <p:nvPr/>
          </p:nvSpPr>
          <p:spPr>
            <a:xfrm>
              <a:off x="114300" y="19050"/>
              <a:ext cx="4004418" cy="12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9C42A99-7DFE-BF20-7361-1B237FF23073}"/>
              </a:ext>
            </a:extLst>
          </p:cNvPr>
          <p:cNvGrpSpPr/>
          <p:nvPr/>
        </p:nvGrpSpPr>
        <p:grpSpPr>
          <a:xfrm>
            <a:off x="8302139" y="1800766"/>
            <a:ext cx="2590308" cy="2226046"/>
            <a:chOff x="0" y="0"/>
            <a:chExt cx="812800" cy="6985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5CB5E74-6447-6BEC-CC79-7A40557F8FAD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1426AF64-A80F-8CA0-4499-ACC6B03EA680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E2AFABE-1900-8512-3FC1-99305735C253}"/>
              </a:ext>
            </a:extLst>
          </p:cNvPr>
          <p:cNvGrpSpPr/>
          <p:nvPr/>
        </p:nvGrpSpPr>
        <p:grpSpPr>
          <a:xfrm>
            <a:off x="1577738" y="6061869"/>
            <a:ext cx="2590308" cy="2226046"/>
            <a:chOff x="0" y="0"/>
            <a:chExt cx="812800" cy="6985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178019C-4CE9-9145-BF04-4B8743EAB6CF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226FFCE-4AC6-4D9F-0405-1571E610E08B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378E2534-81CC-46F1-4649-F9E7FBF6C74C}"/>
              </a:ext>
            </a:extLst>
          </p:cNvPr>
          <p:cNvGrpSpPr/>
          <p:nvPr/>
        </p:nvGrpSpPr>
        <p:grpSpPr>
          <a:xfrm>
            <a:off x="1682079" y="6152911"/>
            <a:ext cx="2381627" cy="2046711"/>
            <a:chOff x="0" y="0"/>
            <a:chExt cx="812800" cy="6985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C96E51C-F7AD-C49B-65BD-6B01E2238445}"/>
                </a:ext>
              </a:extLst>
            </p:cNvPr>
            <p:cNvSpPr/>
            <p:nvPr/>
          </p:nvSpPr>
          <p:spPr>
            <a:xfrm>
              <a:off x="6866" y="0"/>
              <a:ext cx="799067" cy="698500"/>
            </a:xfrm>
            <a:custGeom>
              <a:avLst/>
              <a:gdLst/>
              <a:ahLst/>
              <a:cxnLst/>
              <a:rect l="l" t="t" r="r" b="b"/>
              <a:pathLst>
                <a:path w="799067" h="698500">
                  <a:moveTo>
                    <a:pt x="787952" y="380157"/>
                  </a:moveTo>
                  <a:lnTo>
                    <a:pt x="620716" y="667593"/>
                  </a:lnTo>
                  <a:cubicBezTo>
                    <a:pt x="609583" y="686728"/>
                    <a:pt x="589115" y="698500"/>
                    <a:pt x="566976" y="698500"/>
                  </a:cubicBezTo>
                  <a:lnTo>
                    <a:pt x="232092" y="698500"/>
                  </a:lnTo>
                  <a:cubicBezTo>
                    <a:pt x="209953" y="698500"/>
                    <a:pt x="189485" y="686728"/>
                    <a:pt x="178352" y="667593"/>
                  </a:cubicBezTo>
                  <a:lnTo>
                    <a:pt x="11116" y="380157"/>
                  </a:lnTo>
                  <a:cubicBezTo>
                    <a:pt x="0" y="361052"/>
                    <a:pt x="0" y="337448"/>
                    <a:pt x="11116" y="318343"/>
                  </a:cubicBezTo>
                  <a:lnTo>
                    <a:pt x="178352" y="30907"/>
                  </a:lnTo>
                  <a:cubicBezTo>
                    <a:pt x="189485" y="11772"/>
                    <a:pt x="209953" y="0"/>
                    <a:pt x="232092" y="0"/>
                  </a:cubicBezTo>
                  <a:lnTo>
                    <a:pt x="566976" y="0"/>
                  </a:lnTo>
                  <a:cubicBezTo>
                    <a:pt x="589115" y="0"/>
                    <a:pt x="609583" y="11772"/>
                    <a:pt x="620716" y="30907"/>
                  </a:cubicBezTo>
                  <a:lnTo>
                    <a:pt x="787952" y="318343"/>
                  </a:lnTo>
                  <a:cubicBezTo>
                    <a:pt x="799068" y="337448"/>
                    <a:pt x="799068" y="361052"/>
                    <a:pt x="787952" y="380157"/>
                  </a:cubicBezTo>
                  <a:close/>
                </a:path>
              </a:pathLst>
            </a:custGeom>
            <a:solidFill>
              <a:srgbClr val="000B5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D4EE614-78DC-5972-DA2E-4676D32123D7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36" name="Freeform 36">
            <a:extLst>
              <a:ext uri="{FF2B5EF4-FFF2-40B4-BE49-F238E27FC236}">
                <a16:creationId xmlns:a16="http://schemas.microsoft.com/office/drawing/2014/main" id="{3D0142BD-9759-50BA-802D-23C19AAB2A6B}"/>
              </a:ext>
            </a:extLst>
          </p:cNvPr>
          <p:cNvSpPr/>
          <p:nvPr/>
        </p:nvSpPr>
        <p:spPr>
          <a:xfrm>
            <a:off x="2194745" y="6542519"/>
            <a:ext cx="1356294" cy="1264745"/>
          </a:xfrm>
          <a:custGeom>
            <a:avLst/>
            <a:gdLst/>
            <a:ahLst/>
            <a:cxnLst/>
            <a:rect l="l" t="t" r="r" b="b"/>
            <a:pathLst>
              <a:path w="1356294" h="1264745">
                <a:moveTo>
                  <a:pt x="0" y="0"/>
                </a:moveTo>
                <a:lnTo>
                  <a:pt x="1356294" y="0"/>
                </a:lnTo>
                <a:lnTo>
                  <a:pt x="1356294" y="1264745"/>
                </a:lnTo>
                <a:lnTo>
                  <a:pt x="0" y="12647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89E0F8CA-9F6F-0E9C-20EF-EF89CCCBE7AD}"/>
              </a:ext>
            </a:extLst>
          </p:cNvPr>
          <p:cNvSpPr txBox="1"/>
          <p:nvPr/>
        </p:nvSpPr>
        <p:spPr>
          <a:xfrm>
            <a:off x="4168046" y="6565146"/>
            <a:ext cx="4547769" cy="2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599" dirty="0" err="1">
                <a:solidFill>
                  <a:srgbClr val="FFFFFF"/>
                </a:solidFill>
                <a:latin typeface="Montserrat Bold"/>
              </a:rPr>
              <a:t>Quelques</a:t>
            </a:r>
            <a:r>
              <a:rPr lang="en-US" sz="1599" dirty="0">
                <a:solidFill>
                  <a:srgbClr val="FFFFFF"/>
                </a:solidFill>
                <a:latin typeface="Montserrat Bold"/>
              </a:rPr>
              <a:t> modules </a:t>
            </a:r>
            <a:r>
              <a:rPr lang="en-US" sz="1599" dirty="0" err="1">
                <a:solidFill>
                  <a:srgbClr val="FFFFFF"/>
                </a:solidFill>
                <a:latin typeface="Montserrat Bold"/>
              </a:rPr>
              <a:t>transversaux</a:t>
            </a:r>
            <a:endParaRPr lang="en-US" sz="159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F86961-4F4B-1223-726D-51F474F6FC84}"/>
              </a:ext>
            </a:extLst>
          </p:cNvPr>
          <p:cNvGrpSpPr/>
          <p:nvPr/>
        </p:nvGrpSpPr>
        <p:grpSpPr>
          <a:xfrm>
            <a:off x="8406480" y="1891808"/>
            <a:ext cx="9629578" cy="3709731"/>
            <a:chOff x="8406480" y="1891808"/>
            <a:chExt cx="9629578" cy="3709731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22D2041-EC43-2F27-4FEB-273140880D28}"/>
                </a:ext>
              </a:extLst>
            </p:cNvPr>
            <p:cNvGrpSpPr/>
            <p:nvPr/>
          </p:nvGrpSpPr>
          <p:grpSpPr>
            <a:xfrm>
              <a:off x="9670711" y="2239880"/>
              <a:ext cx="4784463" cy="1023355"/>
              <a:chOff x="0" y="0"/>
              <a:chExt cx="3265677" cy="6985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CE4CDB5-DDA5-0707-33C0-06C9CAE416D9}"/>
                  </a:ext>
                </a:extLst>
              </p:cNvPr>
              <p:cNvSpPr/>
              <p:nvPr/>
            </p:nvSpPr>
            <p:spPr>
              <a:xfrm>
                <a:off x="3418" y="0"/>
                <a:ext cx="3258841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3258841" h="698500">
                    <a:moveTo>
                      <a:pt x="3253307" y="364635"/>
                    </a:moveTo>
                    <a:lnTo>
                      <a:pt x="3068010" y="683115"/>
                    </a:lnTo>
                    <a:cubicBezTo>
                      <a:pt x="3062468" y="692640"/>
                      <a:pt x="3052279" y="698500"/>
                      <a:pt x="3041259" y="698500"/>
                    </a:cubicBezTo>
                    <a:lnTo>
                      <a:pt x="217582" y="698500"/>
                    </a:lnTo>
                    <a:cubicBezTo>
                      <a:pt x="206561" y="698500"/>
                      <a:pt x="196373" y="692640"/>
                      <a:pt x="190831" y="683115"/>
                    </a:cubicBezTo>
                    <a:lnTo>
                      <a:pt x="5533" y="364635"/>
                    </a:lnTo>
                    <a:cubicBezTo>
                      <a:pt x="0" y="355125"/>
                      <a:pt x="0" y="343375"/>
                      <a:pt x="5533" y="333865"/>
                    </a:cubicBezTo>
                    <a:lnTo>
                      <a:pt x="190831" y="15385"/>
                    </a:lnTo>
                    <a:cubicBezTo>
                      <a:pt x="196373" y="5860"/>
                      <a:pt x="206561" y="0"/>
                      <a:pt x="217582" y="0"/>
                    </a:cubicBezTo>
                    <a:lnTo>
                      <a:pt x="3041259" y="0"/>
                    </a:lnTo>
                    <a:cubicBezTo>
                      <a:pt x="3052279" y="0"/>
                      <a:pt x="3062468" y="5860"/>
                      <a:pt x="3068010" y="15385"/>
                    </a:cubicBezTo>
                    <a:lnTo>
                      <a:pt x="3253307" y="333865"/>
                    </a:lnTo>
                    <a:cubicBezTo>
                      <a:pt x="3258841" y="343375"/>
                      <a:pt x="3258841" y="355125"/>
                      <a:pt x="3253307" y="364635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939481F7-F234-85DE-A1A4-87F933A2E4AA}"/>
                  </a:ext>
                </a:extLst>
              </p:cNvPr>
              <p:cNvSpPr txBox="1"/>
              <p:nvPr/>
            </p:nvSpPr>
            <p:spPr>
              <a:xfrm>
                <a:off x="114300" y="19050"/>
                <a:ext cx="3037077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6CF1A1C2-9DC0-09FA-753F-64CCC89E27DC}"/>
                </a:ext>
              </a:extLst>
            </p:cNvPr>
            <p:cNvGrpSpPr/>
            <p:nvPr/>
          </p:nvGrpSpPr>
          <p:grpSpPr>
            <a:xfrm>
              <a:off x="9590047" y="2924688"/>
              <a:ext cx="8446011" cy="2493385"/>
              <a:chOff x="1116" y="0"/>
              <a:chExt cx="4136810" cy="1221246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F2CF75C-2F2E-D7BB-E7A9-A438FC31D994}"/>
                  </a:ext>
                </a:extLst>
              </p:cNvPr>
              <p:cNvSpPr/>
              <p:nvPr/>
            </p:nvSpPr>
            <p:spPr>
              <a:xfrm>
                <a:off x="1116" y="0"/>
                <a:ext cx="4136810" cy="1221246"/>
              </a:xfrm>
              <a:custGeom>
                <a:avLst/>
                <a:gdLst/>
                <a:ahLst/>
                <a:cxnLst/>
                <a:rect l="l" t="t" r="r" b="b"/>
                <a:pathLst>
                  <a:path w="4136810" h="1221246">
                    <a:moveTo>
                      <a:pt x="4134744" y="620185"/>
                    </a:moveTo>
                    <a:lnTo>
                      <a:pt x="3937908" y="1211684"/>
                    </a:lnTo>
                    <a:cubicBezTo>
                      <a:pt x="3936008" y="1217394"/>
                      <a:pt x="3930666" y="1221246"/>
                      <a:pt x="3924649" y="1221246"/>
                    </a:cubicBezTo>
                    <a:lnTo>
                      <a:pt x="212162" y="1221246"/>
                    </a:lnTo>
                    <a:cubicBezTo>
                      <a:pt x="206144" y="1221246"/>
                      <a:pt x="200802" y="1217394"/>
                      <a:pt x="198902" y="1211684"/>
                    </a:cubicBezTo>
                    <a:lnTo>
                      <a:pt x="2066" y="620185"/>
                    </a:lnTo>
                    <a:cubicBezTo>
                      <a:pt x="0" y="613978"/>
                      <a:pt x="0" y="607268"/>
                      <a:pt x="2066" y="601061"/>
                    </a:cubicBezTo>
                    <a:lnTo>
                      <a:pt x="198902" y="9562"/>
                    </a:lnTo>
                    <a:cubicBezTo>
                      <a:pt x="200802" y="3852"/>
                      <a:pt x="206144" y="0"/>
                      <a:pt x="212162" y="0"/>
                    </a:cubicBezTo>
                    <a:lnTo>
                      <a:pt x="3924649" y="0"/>
                    </a:lnTo>
                    <a:cubicBezTo>
                      <a:pt x="3930666" y="0"/>
                      <a:pt x="3936008" y="3852"/>
                      <a:pt x="3937908" y="9562"/>
                    </a:cubicBezTo>
                    <a:lnTo>
                      <a:pt x="4134744" y="601061"/>
                    </a:lnTo>
                    <a:cubicBezTo>
                      <a:pt x="4136810" y="607268"/>
                      <a:pt x="4136810" y="613978"/>
                      <a:pt x="4134744" y="6201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000B5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6CE67C5D-A609-2C6C-14E5-608A302A3F7C}"/>
                  </a:ext>
                </a:extLst>
              </p:cNvPr>
              <p:cNvSpPr txBox="1"/>
              <p:nvPr/>
            </p:nvSpPr>
            <p:spPr>
              <a:xfrm>
                <a:off x="114300" y="19050"/>
                <a:ext cx="3910442" cy="12021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6D9B8E16-594B-74A2-4A3B-1E477C119CDB}"/>
                </a:ext>
              </a:extLst>
            </p:cNvPr>
            <p:cNvGrpSpPr/>
            <p:nvPr/>
          </p:nvGrpSpPr>
          <p:grpSpPr>
            <a:xfrm>
              <a:off x="8406480" y="1891808"/>
              <a:ext cx="2381627" cy="2046711"/>
              <a:chOff x="0" y="0"/>
              <a:chExt cx="812800" cy="698500"/>
            </a:xfrm>
          </p:grpSpPr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CFCAF7F3-6545-A8EB-339B-3F6ADF44BD62}"/>
                  </a:ext>
                </a:extLst>
              </p:cNvPr>
              <p:cNvSpPr/>
              <p:nvPr/>
            </p:nvSpPr>
            <p:spPr>
              <a:xfrm>
                <a:off x="6866" y="0"/>
                <a:ext cx="799067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9067" h="698500">
                    <a:moveTo>
                      <a:pt x="787952" y="380157"/>
                    </a:moveTo>
                    <a:lnTo>
                      <a:pt x="620716" y="667593"/>
                    </a:lnTo>
                    <a:cubicBezTo>
                      <a:pt x="609583" y="686728"/>
                      <a:pt x="589115" y="698500"/>
                      <a:pt x="566976" y="698500"/>
                    </a:cubicBezTo>
                    <a:lnTo>
                      <a:pt x="232092" y="698500"/>
                    </a:lnTo>
                    <a:cubicBezTo>
                      <a:pt x="209953" y="698500"/>
                      <a:pt x="189485" y="686728"/>
                      <a:pt x="178352" y="667593"/>
                    </a:cubicBezTo>
                    <a:lnTo>
                      <a:pt x="11116" y="380157"/>
                    </a:lnTo>
                    <a:cubicBezTo>
                      <a:pt x="0" y="361052"/>
                      <a:pt x="0" y="337448"/>
                      <a:pt x="11116" y="318343"/>
                    </a:cubicBezTo>
                    <a:lnTo>
                      <a:pt x="178352" y="30907"/>
                    </a:lnTo>
                    <a:cubicBezTo>
                      <a:pt x="189485" y="11772"/>
                      <a:pt x="209953" y="0"/>
                      <a:pt x="232092" y="0"/>
                    </a:cubicBezTo>
                    <a:lnTo>
                      <a:pt x="566976" y="0"/>
                    </a:lnTo>
                    <a:cubicBezTo>
                      <a:pt x="589115" y="0"/>
                      <a:pt x="609583" y="11772"/>
                      <a:pt x="620716" y="30907"/>
                    </a:cubicBezTo>
                    <a:lnTo>
                      <a:pt x="787952" y="318343"/>
                    </a:lnTo>
                    <a:cubicBezTo>
                      <a:pt x="799068" y="337448"/>
                      <a:pt x="799068" y="361052"/>
                      <a:pt x="787952" y="380157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TextBox 31">
                <a:extLst>
                  <a:ext uri="{FF2B5EF4-FFF2-40B4-BE49-F238E27FC236}">
                    <a16:creationId xmlns:a16="http://schemas.microsoft.com/office/drawing/2014/main" id="{005461D0-5EBE-ED7A-85D9-C5DBAD2B1DBE}"/>
                  </a:ext>
                </a:extLst>
              </p:cNvPr>
              <p:cNvSpPr txBox="1"/>
              <p:nvPr/>
            </p:nvSpPr>
            <p:spPr>
              <a:xfrm>
                <a:off x="114300" y="19050"/>
                <a:ext cx="5842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B6AE713-77EF-A9EE-1D95-4ED7E4C3C56F}"/>
                </a:ext>
              </a:extLst>
            </p:cNvPr>
            <p:cNvSpPr/>
            <p:nvPr/>
          </p:nvSpPr>
          <p:spPr>
            <a:xfrm>
              <a:off x="8919146" y="2281417"/>
              <a:ext cx="1356294" cy="1264745"/>
            </a:xfrm>
            <a:custGeom>
              <a:avLst/>
              <a:gdLst/>
              <a:ahLst/>
              <a:cxnLst/>
              <a:rect l="l" t="t" r="r" b="b"/>
              <a:pathLst>
                <a:path w="1356294" h="1264745">
                  <a:moveTo>
                    <a:pt x="0" y="0"/>
                  </a:moveTo>
                  <a:lnTo>
                    <a:pt x="1356294" y="0"/>
                  </a:lnTo>
                  <a:lnTo>
                    <a:pt x="1356294" y="1264744"/>
                  </a:lnTo>
                  <a:lnTo>
                    <a:pt x="0" y="1264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95C7CC98-2675-D423-5763-678D2AF3CD7D}"/>
                </a:ext>
              </a:extLst>
            </p:cNvPr>
            <p:cNvSpPr txBox="1"/>
            <p:nvPr/>
          </p:nvSpPr>
          <p:spPr>
            <a:xfrm>
              <a:off x="11047618" y="2291688"/>
              <a:ext cx="2980165" cy="8970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599" dirty="0" err="1">
                  <a:solidFill>
                    <a:srgbClr val="FFFFFF"/>
                  </a:solidFill>
                  <a:latin typeface="Montserrat Bold"/>
                </a:rPr>
                <a:t>Quelques</a:t>
              </a:r>
              <a:r>
                <a:rPr lang="en-US" sz="1599" dirty="0">
                  <a:solidFill>
                    <a:srgbClr val="FFFFFF"/>
                  </a:solidFill>
                  <a:latin typeface="Montserrat Bold"/>
                </a:rPr>
                <a:t> modules techniques  PÉTROLGAZIÈRE</a:t>
              </a: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37396A6E-6E9A-30B1-0AAC-5981BF4C9F54}"/>
                </a:ext>
              </a:extLst>
            </p:cNvPr>
            <p:cNvSpPr txBox="1"/>
            <p:nvPr/>
          </p:nvSpPr>
          <p:spPr>
            <a:xfrm>
              <a:off x="10689689" y="2652783"/>
              <a:ext cx="6950514" cy="2948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endParaRPr lang="fr-SN" sz="2100" dirty="0">
                <a:solidFill>
                  <a:srgbClr val="000B5D"/>
                </a:solidFill>
                <a:latin typeface="Montserrat Bold"/>
              </a:endParaRPr>
            </a:p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fr-SN" sz="2100" dirty="0">
                  <a:solidFill>
                    <a:srgbClr val="000B5D"/>
                  </a:solidFill>
                  <a:latin typeface="Montserrat Bold"/>
                </a:rPr>
                <a:t>                 INSTRUMENTATION INDUSTRIELLE               	          </a:t>
              </a:r>
            </a:p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fr-SN" sz="2100" dirty="0">
                  <a:solidFill>
                    <a:srgbClr val="000B5D"/>
                  </a:solidFill>
                  <a:latin typeface="Montserrat Bold"/>
                </a:rPr>
                <a:t>                  RAFFINAGE     			</a:t>
              </a:r>
            </a:p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endParaRPr lang="en-US" sz="2100" dirty="0">
                <a:solidFill>
                  <a:srgbClr val="000B5D"/>
                </a:solidFill>
                <a:latin typeface="Montserrat Bold"/>
              </a:endParaRPr>
            </a:p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000B5D"/>
                  </a:solidFill>
                  <a:latin typeface="Montserrat Bold"/>
                </a:rPr>
                <a:t>                  </a:t>
              </a:r>
              <a:r>
                <a:rPr lang="fr-SN" sz="2100" dirty="0">
                  <a:solidFill>
                    <a:srgbClr val="000B5D"/>
                  </a:solidFill>
                  <a:latin typeface="Montserrat Bold"/>
                </a:rPr>
                <a:t>MACHINES TOURNANTES ET   			POMPES HAUTE PRESSION</a:t>
              </a:r>
            </a:p>
            <a:p>
              <a:pPr marL="226696" lvl="1" algn="l">
                <a:lnSpc>
                  <a:spcPts val="2940"/>
                </a:lnSpc>
              </a:pPr>
              <a:endParaRPr lang="en-US" sz="2100" dirty="0">
                <a:solidFill>
                  <a:srgbClr val="000B5D"/>
                </a:solidFill>
                <a:latin typeface="Montserrat Bold"/>
              </a:endParaRPr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2B3181E8-99AD-B91C-4022-F90C860ABB24}"/>
              </a:ext>
            </a:extLst>
          </p:cNvPr>
          <p:cNvSpPr txBox="1"/>
          <p:nvPr/>
        </p:nvSpPr>
        <p:spPr>
          <a:xfrm>
            <a:off x="3613433" y="7359732"/>
            <a:ext cx="7592978" cy="2830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1186" lvl="1" indent="-342900" algn="just">
              <a:lnSpc>
                <a:spcPts val="3220"/>
              </a:lnSpc>
              <a:buFont typeface="Arial" panose="020B0604020202020204" pitchFamily="34" charset="0"/>
              <a:buChar char="•"/>
            </a:pPr>
            <a:r>
              <a:rPr lang="fr-SN" sz="2000" dirty="0">
                <a:solidFill>
                  <a:srgbClr val="000B5D"/>
                </a:solidFill>
                <a:latin typeface="Montserrat Bold"/>
              </a:rPr>
              <a:t>                DEVELOPPEMENT PERSONNEL ET GESTION 	            DU STRESS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000" dirty="0">
                <a:solidFill>
                  <a:srgbClr val="000B5D"/>
                </a:solidFill>
                <a:latin typeface="Montserrat Bold"/>
              </a:rPr>
              <a:t>                 ANGLAIS TECHNIQUE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fr-SN" sz="2000" dirty="0">
                <a:solidFill>
                  <a:srgbClr val="000B5D"/>
                </a:solidFill>
                <a:latin typeface="Montserrat Bold"/>
              </a:rPr>
              <a:t>                 MANAGEMENT DES HOMMES ET  		                	           DES EQUIPES  			              	         </a:t>
            </a:r>
          </a:p>
          <a:p>
            <a:pPr marL="248286" lvl="1" algn="just">
              <a:lnSpc>
                <a:spcPts val="3220"/>
              </a:lnSpc>
            </a:pPr>
            <a:endParaRPr lang="en-US" sz="2300" dirty="0">
              <a:solidFill>
                <a:srgbClr val="000B5D"/>
              </a:solidFill>
              <a:latin typeface="Montserrat Bold"/>
            </a:endParaRPr>
          </a:p>
          <a:p>
            <a:pPr marL="237490" lvl="1" algn="just">
              <a:lnSpc>
                <a:spcPts val="3080"/>
              </a:lnSpc>
            </a:pPr>
            <a:endParaRPr lang="en-US" sz="2200" dirty="0">
              <a:solidFill>
                <a:srgbClr val="000B5D"/>
              </a:solidFill>
              <a:latin typeface="Montserrat Bold"/>
            </a:endParaRPr>
          </a:p>
        </p:txBody>
      </p:sp>
      <p:grpSp>
        <p:nvGrpSpPr>
          <p:cNvPr id="41" name="Group 41">
            <a:extLst>
              <a:ext uri="{FF2B5EF4-FFF2-40B4-BE49-F238E27FC236}">
                <a16:creationId xmlns:a16="http://schemas.microsoft.com/office/drawing/2014/main" id="{6776C0A1-914C-72A8-4F73-1BBC997E6D2F}"/>
              </a:ext>
            </a:extLst>
          </p:cNvPr>
          <p:cNvGrpSpPr/>
          <p:nvPr/>
        </p:nvGrpSpPr>
        <p:grpSpPr>
          <a:xfrm>
            <a:off x="14562060" y="138461"/>
            <a:ext cx="2759951" cy="840552"/>
            <a:chOff x="0" y="0"/>
            <a:chExt cx="3679935" cy="1120736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10255A68-F649-3736-5BA4-D2DE7FD6759B}"/>
                </a:ext>
              </a:extLst>
            </p:cNvPr>
            <p:cNvGrpSpPr/>
            <p:nvPr/>
          </p:nvGrpSpPr>
          <p:grpSpPr>
            <a:xfrm>
              <a:off x="0" y="0"/>
              <a:ext cx="3679935" cy="1120736"/>
              <a:chOff x="0" y="0"/>
              <a:chExt cx="1334414" cy="4064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643E669-F41F-1CE0-7292-93A7E163C197}"/>
                  </a:ext>
                </a:extLst>
              </p:cNvPr>
              <p:cNvSpPr/>
              <p:nvPr/>
            </p:nvSpPr>
            <p:spPr>
              <a:xfrm>
                <a:off x="0" y="0"/>
                <a:ext cx="133441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334414" h="406400">
                    <a:moveTo>
                      <a:pt x="1131214" y="0"/>
                    </a:moveTo>
                    <a:cubicBezTo>
                      <a:pt x="1243438" y="0"/>
                      <a:pt x="1334414" y="90976"/>
                      <a:pt x="1334414" y="203200"/>
                    </a:cubicBezTo>
                    <a:cubicBezTo>
                      <a:pt x="1334414" y="315424"/>
                      <a:pt x="1243438" y="406400"/>
                      <a:pt x="113121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FBF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B8E64145-E6EA-BF3D-0BE9-FD3170107D1B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334414" cy="387350"/>
              </a:xfrm>
              <a:prstGeom prst="rect">
                <a:avLst/>
              </a:prstGeom>
            </p:spPr>
            <p:txBody>
              <a:bodyPr lIns="44547" tIns="44547" rIns="44547" bIns="44547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AEE6BA11-AF05-A5BD-492D-DD770FF9419D}"/>
                </a:ext>
              </a:extLst>
            </p:cNvPr>
            <p:cNvSpPr txBox="1"/>
            <p:nvPr/>
          </p:nvSpPr>
          <p:spPr>
            <a:xfrm>
              <a:off x="107480" y="82199"/>
              <a:ext cx="3464974" cy="1005804"/>
            </a:xfrm>
            <a:prstGeom prst="rect">
              <a:avLst/>
            </a:prstGeom>
          </p:spPr>
          <p:txBody>
            <a:bodyPr lIns="44547" tIns="44547" rIns="44547" bIns="44547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pic>
        <p:nvPicPr>
          <p:cNvPr id="50" name="Graphique 49" descr="Lunettes 3D contour">
            <a:hlinkClick r:id="rId7"/>
            <a:extLst>
              <a:ext uri="{FF2B5EF4-FFF2-40B4-BE49-F238E27FC236}">
                <a16:creationId xmlns:a16="http://schemas.microsoft.com/office/drawing/2014/main" id="{EC94DE95-79A3-BA80-E0DF-8371254D5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16471" y="2974659"/>
            <a:ext cx="1140286" cy="673569"/>
          </a:xfrm>
          <a:prstGeom prst="rect">
            <a:avLst/>
          </a:prstGeom>
        </p:spPr>
      </p:pic>
      <p:pic>
        <p:nvPicPr>
          <p:cNvPr id="52" name="Graphique 51" descr="Tubes à essai avec un remplissage uni">
            <a:hlinkClick r:id="rId10"/>
            <a:extLst>
              <a:ext uri="{FF2B5EF4-FFF2-40B4-BE49-F238E27FC236}">
                <a16:creationId xmlns:a16="http://schemas.microsoft.com/office/drawing/2014/main" id="{0855D4CC-F9E2-8AC5-15C1-5C30924C3B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89647" y="3685131"/>
            <a:ext cx="682323" cy="682323"/>
          </a:xfrm>
          <a:prstGeom prst="rect">
            <a:avLst/>
          </a:prstGeom>
        </p:spPr>
      </p:pic>
      <p:pic>
        <p:nvPicPr>
          <p:cNvPr id="54" name="Graphique 53" descr="Lame de scie contour">
            <a:hlinkClick r:id="rId13"/>
            <a:extLst>
              <a:ext uri="{FF2B5EF4-FFF2-40B4-BE49-F238E27FC236}">
                <a16:creationId xmlns:a16="http://schemas.microsoft.com/office/drawing/2014/main" id="{ABEB1E12-30AB-3AC7-5705-1981CA850C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06411" y="4501261"/>
            <a:ext cx="794674" cy="794674"/>
          </a:xfrm>
          <a:prstGeom prst="rect">
            <a:avLst/>
          </a:prstGeom>
        </p:spPr>
      </p:pic>
      <p:pic>
        <p:nvPicPr>
          <p:cNvPr id="56" name="Graphique 55" descr="Santé mentale contour">
            <a:hlinkClick r:id="rId16"/>
            <a:extLst>
              <a:ext uri="{FF2B5EF4-FFF2-40B4-BE49-F238E27FC236}">
                <a16:creationId xmlns:a16="http://schemas.microsoft.com/office/drawing/2014/main" id="{0912232E-796B-9B0E-18FC-09B229A275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82176" y="7359732"/>
            <a:ext cx="646036" cy="646036"/>
          </a:xfrm>
          <a:prstGeom prst="rect">
            <a:avLst/>
          </a:prstGeom>
        </p:spPr>
      </p:pic>
      <p:pic>
        <p:nvPicPr>
          <p:cNvPr id="58" name="Graphique 57" descr="Plan avec un remplissage uni">
            <a:hlinkClick r:id="rId19"/>
            <a:extLst>
              <a:ext uri="{FF2B5EF4-FFF2-40B4-BE49-F238E27FC236}">
                <a16:creationId xmlns:a16="http://schemas.microsoft.com/office/drawing/2014/main" id="{59D4AAC7-F7E9-BCD1-D485-A3B632BCFF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74951" y="8021280"/>
            <a:ext cx="618235" cy="618235"/>
          </a:xfrm>
          <a:prstGeom prst="rect">
            <a:avLst/>
          </a:prstGeom>
        </p:spPr>
      </p:pic>
      <p:pic>
        <p:nvPicPr>
          <p:cNvPr id="60" name="Graphique 59" descr="Cycle avec des personnes contour">
            <a:hlinkClick r:id="rId22"/>
            <a:extLst>
              <a:ext uri="{FF2B5EF4-FFF2-40B4-BE49-F238E27FC236}">
                <a16:creationId xmlns:a16="http://schemas.microsoft.com/office/drawing/2014/main" id="{F9AEABDC-CEFD-EB48-1C94-7A77AF2172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47994" y="8661758"/>
            <a:ext cx="780218" cy="7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4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9432" y="0"/>
            <a:ext cx="19365880" cy="6380650"/>
          </a:xfrm>
          <a:custGeom>
            <a:avLst/>
            <a:gdLst/>
            <a:ahLst/>
            <a:cxnLst/>
            <a:rect l="l" t="t" r="r" b="b"/>
            <a:pathLst>
              <a:path w="19365880" h="6380650">
                <a:moveTo>
                  <a:pt x="0" y="0"/>
                </a:moveTo>
                <a:lnTo>
                  <a:pt x="19365880" y="0"/>
                </a:lnTo>
                <a:lnTo>
                  <a:pt x="19365880" y="6380650"/>
                </a:lnTo>
                <a:lnTo>
                  <a:pt x="0" y="6380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806" b="-5740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248357" y="6359822"/>
            <a:ext cx="15791286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B5D"/>
                </a:solidFill>
                <a:latin typeface="Montserrat Bold"/>
              </a:rPr>
              <a:t>MERCI DE VOTRE ATTENTION</a:t>
            </a:r>
            <a:endParaRPr lang="en-US" sz="8000" dirty="0">
              <a:solidFill>
                <a:srgbClr val="000B5D"/>
              </a:solidFill>
              <a:latin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31956" y="8153845"/>
            <a:ext cx="7653332" cy="78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7"/>
              </a:lnSpc>
            </a:pPr>
            <a:r>
              <a:rPr lang="en-US" sz="2262" spc="67">
                <a:solidFill>
                  <a:srgbClr val="000B5D"/>
                </a:solidFill>
                <a:latin typeface="Montserrat"/>
              </a:rPr>
              <a:t>Immeuble Adja Koone Boulevard de l'est - Point E Dakar - SENEGAL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31956" y="8998392"/>
            <a:ext cx="6159596" cy="38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7"/>
              </a:lnSpc>
            </a:pPr>
            <a:r>
              <a:rPr lang="en-US" sz="2262" spc="67">
                <a:solidFill>
                  <a:srgbClr val="000B5D"/>
                </a:solidFill>
                <a:latin typeface="Montserrat"/>
              </a:rPr>
              <a:t>contact@inpg.sn / training@inpg.sn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87999" y="8153845"/>
            <a:ext cx="6854240" cy="38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7"/>
              </a:lnSpc>
            </a:pPr>
            <a:r>
              <a:rPr lang="en-US" sz="2262" spc="67">
                <a:solidFill>
                  <a:srgbClr val="000B5D"/>
                </a:solidFill>
                <a:latin typeface="Montserrat"/>
              </a:rPr>
              <a:t>+ 221 33 824 04 00 / + 221 33 824 04 57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0392" y="9122989"/>
            <a:ext cx="3254727" cy="390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7"/>
              </a:lnSpc>
            </a:pPr>
            <a:r>
              <a:rPr lang="en-US" sz="2262" u="sng" spc="67">
                <a:solidFill>
                  <a:srgbClr val="000B5D"/>
                </a:solidFill>
                <a:latin typeface="Montserrat"/>
                <a:hlinkClick r:id="rId3" tooltip="https://www.inpg.sn"/>
              </a:rPr>
              <a:t>www.inpg.sn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02712" y="9075425"/>
            <a:ext cx="412170" cy="412214"/>
            <a:chOff x="0" y="0"/>
            <a:chExt cx="179972" cy="1799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9959" cy="179959"/>
            </a:xfrm>
            <a:custGeom>
              <a:avLst/>
              <a:gdLst/>
              <a:ahLst/>
              <a:cxnLst/>
              <a:rect l="l" t="t" r="r" b="b"/>
              <a:pathLst>
                <a:path w="179959" h="179959">
                  <a:moveTo>
                    <a:pt x="67183" y="168402"/>
                  </a:moveTo>
                  <a:cubicBezTo>
                    <a:pt x="61214" y="160274"/>
                    <a:pt x="56261" y="151003"/>
                    <a:pt x="52451" y="140716"/>
                  </a:cubicBezTo>
                  <a:cubicBezTo>
                    <a:pt x="45339" y="143510"/>
                    <a:pt x="39497" y="147066"/>
                    <a:pt x="34417" y="150876"/>
                  </a:cubicBezTo>
                  <a:cubicBezTo>
                    <a:pt x="44450" y="160020"/>
                    <a:pt x="54356" y="165608"/>
                    <a:pt x="67183" y="168529"/>
                  </a:cubicBezTo>
                  <a:moveTo>
                    <a:pt x="49530" y="133985"/>
                  </a:moveTo>
                  <a:cubicBezTo>
                    <a:pt x="43561" y="118618"/>
                    <a:pt x="40513" y="105410"/>
                    <a:pt x="40513" y="93980"/>
                  </a:cubicBezTo>
                  <a:lnTo>
                    <a:pt x="8509" y="93980"/>
                  </a:lnTo>
                  <a:cubicBezTo>
                    <a:pt x="8509" y="113284"/>
                    <a:pt x="16129" y="130556"/>
                    <a:pt x="28829" y="145034"/>
                  </a:cubicBezTo>
                  <a:cubicBezTo>
                    <a:pt x="34163" y="141224"/>
                    <a:pt x="41021" y="137414"/>
                    <a:pt x="49530" y="133858"/>
                  </a:cubicBezTo>
                  <a:moveTo>
                    <a:pt x="85979" y="171577"/>
                  </a:moveTo>
                  <a:lnTo>
                    <a:pt x="85979" y="132080"/>
                  </a:lnTo>
                  <a:cubicBezTo>
                    <a:pt x="77343" y="132080"/>
                    <a:pt x="70104" y="133858"/>
                    <a:pt x="59182" y="137668"/>
                  </a:cubicBezTo>
                  <a:cubicBezTo>
                    <a:pt x="64262" y="149860"/>
                    <a:pt x="69977" y="160782"/>
                    <a:pt x="77724" y="170942"/>
                  </a:cubicBezTo>
                  <a:cubicBezTo>
                    <a:pt x="80137" y="171450"/>
                    <a:pt x="83312" y="171577"/>
                    <a:pt x="85979" y="171577"/>
                  </a:cubicBezTo>
                  <a:moveTo>
                    <a:pt x="85979" y="123698"/>
                  </a:moveTo>
                  <a:lnTo>
                    <a:pt x="85979" y="93980"/>
                  </a:lnTo>
                  <a:lnTo>
                    <a:pt x="48387" y="93980"/>
                  </a:lnTo>
                  <a:cubicBezTo>
                    <a:pt x="48387" y="105410"/>
                    <a:pt x="51689" y="117856"/>
                    <a:pt x="56642" y="131445"/>
                  </a:cubicBezTo>
                  <a:cubicBezTo>
                    <a:pt x="67691" y="126619"/>
                    <a:pt x="77597" y="123825"/>
                    <a:pt x="85979" y="123825"/>
                  </a:cubicBezTo>
                  <a:moveTo>
                    <a:pt x="120650" y="137668"/>
                  </a:moveTo>
                  <a:cubicBezTo>
                    <a:pt x="111252" y="134239"/>
                    <a:pt x="101727" y="132080"/>
                    <a:pt x="93980" y="132080"/>
                  </a:cubicBezTo>
                  <a:lnTo>
                    <a:pt x="93980" y="171704"/>
                  </a:lnTo>
                  <a:cubicBezTo>
                    <a:pt x="96647" y="171704"/>
                    <a:pt x="99568" y="171577"/>
                    <a:pt x="102235" y="171069"/>
                  </a:cubicBezTo>
                  <a:cubicBezTo>
                    <a:pt x="109601" y="161163"/>
                    <a:pt x="115443" y="150749"/>
                    <a:pt x="120650" y="137795"/>
                  </a:cubicBezTo>
                  <a:moveTo>
                    <a:pt x="49530" y="46101"/>
                  </a:moveTo>
                  <a:cubicBezTo>
                    <a:pt x="41021" y="42545"/>
                    <a:pt x="34163" y="38735"/>
                    <a:pt x="28829" y="34925"/>
                  </a:cubicBezTo>
                  <a:cubicBezTo>
                    <a:pt x="16129" y="49149"/>
                    <a:pt x="8509" y="66675"/>
                    <a:pt x="8509" y="86106"/>
                  </a:cubicBezTo>
                  <a:lnTo>
                    <a:pt x="40513" y="86106"/>
                  </a:lnTo>
                  <a:cubicBezTo>
                    <a:pt x="40513" y="75438"/>
                    <a:pt x="43688" y="61722"/>
                    <a:pt x="49530" y="46101"/>
                  </a:cubicBezTo>
                  <a:moveTo>
                    <a:pt x="145669" y="150749"/>
                  </a:moveTo>
                  <a:cubicBezTo>
                    <a:pt x="140589" y="146939"/>
                    <a:pt x="134620" y="143383"/>
                    <a:pt x="127635" y="140589"/>
                  </a:cubicBezTo>
                  <a:cubicBezTo>
                    <a:pt x="123698" y="151257"/>
                    <a:pt x="118618" y="160401"/>
                    <a:pt x="112649" y="168275"/>
                  </a:cubicBezTo>
                  <a:cubicBezTo>
                    <a:pt x="125095" y="165354"/>
                    <a:pt x="135763" y="159385"/>
                    <a:pt x="145669" y="150622"/>
                  </a:cubicBezTo>
                  <a:moveTo>
                    <a:pt x="85979" y="86106"/>
                  </a:moveTo>
                  <a:lnTo>
                    <a:pt x="85979" y="56134"/>
                  </a:lnTo>
                  <a:cubicBezTo>
                    <a:pt x="77978" y="56134"/>
                    <a:pt x="67691" y="53213"/>
                    <a:pt x="56642" y="48768"/>
                  </a:cubicBezTo>
                  <a:cubicBezTo>
                    <a:pt x="51435" y="62230"/>
                    <a:pt x="48387" y="74295"/>
                    <a:pt x="48387" y="85979"/>
                  </a:cubicBezTo>
                  <a:close/>
                  <a:moveTo>
                    <a:pt x="131572" y="93980"/>
                  </a:moveTo>
                  <a:lnTo>
                    <a:pt x="93980" y="93980"/>
                  </a:lnTo>
                  <a:lnTo>
                    <a:pt x="93980" y="123825"/>
                  </a:lnTo>
                  <a:cubicBezTo>
                    <a:pt x="102489" y="123825"/>
                    <a:pt x="112522" y="126492"/>
                    <a:pt x="123317" y="131445"/>
                  </a:cubicBezTo>
                  <a:cubicBezTo>
                    <a:pt x="128397" y="117856"/>
                    <a:pt x="131572" y="104902"/>
                    <a:pt x="131572" y="93980"/>
                  </a:cubicBezTo>
                  <a:moveTo>
                    <a:pt x="67183" y="11557"/>
                  </a:moveTo>
                  <a:cubicBezTo>
                    <a:pt x="54737" y="14605"/>
                    <a:pt x="44450" y="20447"/>
                    <a:pt x="34417" y="29464"/>
                  </a:cubicBezTo>
                  <a:cubicBezTo>
                    <a:pt x="39370" y="32893"/>
                    <a:pt x="45593" y="36449"/>
                    <a:pt x="52197" y="39243"/>
                  </a:cubicBezTo>
                  <a:cubicBezTo>
                    <a:pt x="56261" y="28829"/>
                    <a:pt x="61214" y="19558"/>
                    <a:pt x="67056" y="11557"/>
                  </a:cubicBezTo>
                  <a:moveTo>
                    <a:pt x="171450" y="93980"/>
                  </a:moveTo>
                  <a:lnTo>
                    <a:pt x="139446" y="93980"/>
                  </a:lnTo>
                  <a:cubicBezTo>
                    <a:pt x="139446" y="105410"/>
                    <a:pt x="136144" y="119380"/>
                    <a:pt x="130429" y="133985"/>
                  </a:cubicBezTo>
                  <a:cubicBezTo>
                    <a:pt x="137795" y="137033"/>
                    <a:pt x="145923" y="141351"/>
                    <a:pt x="151003" y="145161"/>
                  </a:cubicBezTo>
                  <a:cubicBezTo>
                    <a:pt x="163449" y="131445"/>
                    <a:pt x="171577" y="112776"/>
                    <a:pt x="171577" y="94107"/>
                  </a:cubicBezTo>
                  <a:moveTo>
                    <a:pt x="85979" y="47879"/>
                  </a:moveTo>
                  <a:lnTo>
                    <a:pt x="85979" y="8255"/>
                  </a:lnTo>
                  <a:lnTo>
                    <a:pt x="80899" y="8255"/>
                  </a:lnTo>
                  <a:cubicBezTo>
                    <a:pt x="79502" y="8509"/>
                    <a:pt x="78359" y="8763"/>
                    <a:pt x="77724" y="9017"/>
                  </a:cubicBezTo>
                  <a:cubicBezTo>
                    <a:pt x="70358" y="19558"/>
                    <a:pt x="64008" y="30099"/>
                    <a:pt x="59055" y="42164"/>
                  </a:cubicBezTo>
                  <a:cubicBezTo>
                    <a:pt x="68961" y="45720"/>
                    <a:pt x="77216" y="48006"/>
                    <a:pt x="85979" y="48006"/>
                  </a:cubicBezTo>
                  <a:moveTo>
                    <a:pt x="131572" y="86233"/>
                  </a:moveTo>
                  <a:cubicBezTo>
                    <a:pt x="131572" y="74676"/>
                    <a:pt x="128397" y="61849"/>
                    <a:pt x="123317" y="49022"/>
                  </a:cubicBezTo>
                  <a:cubicBezTo>
                    <a:pt x="112649" y="53340"/>
                    <a:pt x="102489" y="56388"/>
                    <a:pt x="93980" y="56388"/>
                  </a:cubicBezTo>
                  <a:lnTo>
                    <a:pt x="93980" y="86106"/>
                  </a:lnTo>
                  <a:close/>
                  <a:moveTo>
                    <a:pt x="120904" y="42164"/>
                  </a:moveTo>
                  <a:cubicBezTo>
                    <a:pt x="116459" y="31369"/>
                    <a:pt x="109220" y="18923"/>
                    <a:pt x="102235" y="9017"/>
                  </a:cubicBezTo>
                  <a:cubicBezTo>
                    <a:pt x="99441" y="8509"/>
                    <a:pt x="96647" y="8255"/>
                    <a:pt x="93980" y="8255"/>
                  </a:cubicBezTo>
                  <a:lnTo>
                    <a:pt x="93980" y="47879"/>
                  </a:lnTo>
                  <a:cubicBezTo>
                    <a:pt x="102108" y="47879"/>
                    <a:pt x="110871" y="45720"/>
                    <a:pt x="121031" y="42037"/>
                  </a:cubicBezTo>
                  <a:moveTo>
                    <a:pt x="171450" y="86106"/>
                  </a:moveTo>
                  <a:cubicBezTo>
                    <a:pt x="171450" y="66675"/>
                    <a:pt x="163830" y="49276"/>
                    <a:pt x="150876" y="34925"/>
                  </a:cubicBezTo>
                  <a:cubicBezTo>
                    <a:pt x="145796" y="38735"/>
                    <a:pt x="139065" y="42291"/>
                    <a:pt x="130302" y="46101"/>
                  </a:cubicBezTo>
                  <a:cubicBezTo>
                    <a:pt x="136144" y="61849"/>
                    <a:pt x="139319" y="75184"/>
                    <a:pt x="139319" y="86106"/>
                  </a:cubicBezTo>
                  <a:close/>
                  <a:moveTo>
                    <a:pt x="145542" y="29464"/>
                  </a:moveTo>
                  <a:cubicBezTo>
                    <a:pt x="136017" y="20828"/>
                    <a:pt x="124714" y="14351"/>
                    <a:pt x="112522" y="11557"/>
                  </a:cubicBezTo>
                  <a:cubicBezTo>
                    <a:pt x="118491" y="19431"/>
                    <a:pt x="123571" y="28702"/>
                    <a:pt x="127635" y="39243"/>
                  </a:cubicBezTo>
                  <a:cubicBezTo>
                    <a:pt x="134620" y="36322"/>
                    <a:pt x="140462" y="33147"/>
                    <a:pt x="145415" y="29464"/>
                  </a:cubicBezTo>
                  <a:moveTo>
                    <a:pt x="179832" y="89916"/>
                  </a:moveTo>
                  <a:cubicBezTo>
                    <a:pt x="179832" y="115189"/>
                    <a:pt x="171069" y="136271"/>
                    <a:pt x="153670" y="153924"/>
                  </a:cubicBezTo>
                  <a:cubicBezTo>
                    <a:pt x="136271" y="171323"/>
                    <a:pt x="115062" y="179959"/>
                    <a:pt x="89789" y="179959"/>
                  </a:cubicBezTo>
                  <a:cubicBezTo>
                    <a:pt x="64643" y="179959"/>
                    <a:pt x="43434" y="171323"/>
                    <a:pt x="25908" y="153924"/>
                  </a:cubicBezTo>
                  <a:cubicBezTo>
                    <a:pt x="8636" y="136398"/>
                    <a:pt x="0" y="115189"/>
                    <a:pt x="0" y="90043"/>
                  </a:cubicBezTo>
                  <a:cubicBezTo>
                    <a:pt x="0" y="64897"/>
                    <a:pt x="8636" y="43561"/>
                    <a:pt x="26035" y="26162"/>
                  </a:cubicBezTo>
                  <a:cubicBezTo>
                    <a:pt x="43434" y="8763"/>
                    <a:pt x="64770" y="0"/>
                    <a:pt x="89916" y="0"/>
                  </a:cubicBezTo>
                  <a:cubicBezTo>
                    <a:pt x="115189" y="0"/>
                    <a:pt x="136398" y="8636"/>
                    <a:pt x="153797" y="26162"/>
                  </a:cubicBezTo>
                  <a:cubicBezTo>
                    <a:pt x="171196" y="43688"/>
                    <a:pt x="179959" y="64897"/>
                    <a:pt x="179959" y="90043"/>
                  </a:cubicBezTo>
                </a:path>
              </a:pathLst>
            </a:custGeom>
            <a:solidFill>
              <a:srgbClr val="00ADE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569025" y="9017379"/>
            <a:ext cx="412170" cy="324490"/>
          </a:xfrm>
          <a:custGeom>
            <a:avLst/>
            <a:gdLst/>
            <a:ahLst/>
            <a:cxnLst/>
            <a:rect l="l" t="t" r="r" b="b"/>
            <a:pathLst>
              <a:path w="412170" h="324490">
                <a:moveTo>
                  <a:pt x="0" y="0"/>
                </a:moveTo>
                <a:lnTo>
                  <a:pt x="412171" y="0"/>
                </a:lnTo>
                <a:lnTo>
                  <a:pt x="412171" y="324491"/>
                </a:lnTo>
                <a:lnTo>
                  <a:pt x="0" y="324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402712" y="8058245"/>
            <a:ext cx="378605" cy="519527"/>
          </a:xfrm>
          <a:custGeom>
            <a:avLst/>
            <a:gdLst/>
            <a:ahLst/>
            <a:cxnLst/>
            <a:rect l="l" t="t" r="r" b="b"/>
            <a:pathLst>
              <a:path w="378605" h="519527">
                <a:moveTo>
                  <a:pt x="0" y="0"/>
                </a:moveTo>
                <a:lnTo>
                  <a:pt x="378605" y="0"/>
                </a:lnTo>
                <a:lnTo>
                  <a:pt x="378605" y="519527"/>
                </a:lnTo>
                <a:lnTo>
                  <a:pt x="0" y="519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8603504" y="8201470"/>
            <a:ext cx="308220" cy="436909"/>
          </a:xfrm>
          <a:custGeom>
            <a:avLst/>
            <a:gdLst/>
            <a:ahLst/>
            <a:cxnLst/>
            <a:rect l="l" t="t" r="r" b="b"/>
            <a:pathLst>
              <a:path w="308220" h="436909">
                <a:moveTo>
                  <a:pt x="0" y="0"/>
                </a:moveTo>
                <a:lnTo>
                  <a:pt x="308220" y="0"/>
                </a:lnTo>
                <a:lnTo>
                  <a:pt x="308220" y="436909"/>
                </a:lnTo>
                <a:lnTo>
                  <a:pt x="0" y="43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 rot="5400000">
            <a:off x="5039296" y="-6926757"/>
            <a:ext cx="8357856" cy="18436448"/>
          </a:xfrm>
          <a:custGeom>
            <a:avLst/>
            <a:gdLst/>
            <a:ahLst/>
            <a:cxnLst/>
            <a:rect l="l" t="t" r="r" b="b"/>
            <a:pathLst>
              <a:path w="8357856" h="18436448">
                <a:moveTo>
                  <a:pt x="0" y="0"/>
                </a:moveTo>
                <a:lnTo>
                  <a:pt x="8357856" y="0"/>
                </a:lnTo>
                <a:lnTo>
                  <a:pt x="8357856" y="18436447"/>
                </a:lnTo>
                <a:lnTo>
                  <a:pt x="0" y="184364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1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559113" y="4880025"/>
            <a:ext cx="15169775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4999" dirty="0">
                <a:solidFill>
                  <a:srgbClr val="FFFFFF"/>
                </a:solidFill>
                <a:latin typeface="Montserrat Ultra-Bold"/>
              </a:rPr>
              <a:t>INTRANTS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3D718-0946-BD0A-A0D1-E041FD35B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8B756C-4343-BE11-5582-1AB5729BC833}"/>
              </a:ext>
            </a:extLst>
          </p:cNvPr>
          <p:cNvSpPr/>
          <p:nvPr/>
        </p:nvSpPr>
        <p:spPr>
          <a:xfrm>
            <a:off x="-7442" y="-7429"/>
            <a:ext cx="3512642" cy="2483929"/>
          </a:xfrm>
          <a:custGeom>
            <a:avLst/>
            <a:gdLst/>
            <a:ahLst/>
            <a:cxnLst/>
            <a:rect l="l" t="t" r="r" b="b"/>
            <a:pathLst>
              <a:path w="3512642" h="2483929">
                <a:moveTo>
                  <a:pt x="0" y="0"/>
                </a:moveTo>
                <a:lnTo>
                  <a:pt x="3512642" y="0"/>
                </a:lnTo>
                <a:lnTo>
                  <a:pt x="3512642" y="2483929"/>
                </a:lnTo>
                <a:lnTo>
                  <a:pt x="0" y="2483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A6FDF5F-63F7-C49F-BD5A-8725E7F5534F}"/>
              </a:ext>
            </a:extLst>
          </p:cNvPr>
          <p:cNvSpPr txBox="1"/>
          <p:nvPr/>
        </p:nvSpPr>
        <p:spPr>
          <a:xfrm>
            <a:off x="3066142" y="6528893"/>
            <a:ext cx="5434589" cy="9954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6"/>
              </a:lnSpc>
            </a:pPr>
            <a:endParaRPr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95C31FF1-23BD-1BDD-0F51-0486AC2D0F69}"/>
              </a:ext>
            </a:extLst>
          </p:cNvPr>
          <p:cNvGrpSpPr/>
          <p:nvPr/>
        </p:nvGrpSpPr>
        <p:grpSpPr>
          <a:xfrm>
            <a:off x="8302139" y="1800766"/>
            <a:ext cx="2590308" cy="2226046"/>
            <a:chOff x="0" y="0"/>
            <a:chExt cx="812800" cy="6985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EEA982D-A8E0-9F2E-D7AB-1AF14D839B55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929C58AF-5D0D-B922-41BC-219151572CD6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1240077-3C0F-C899-4FA4-6200538A3935}"/>
              </a:ext>
            </a:extLst>
          </p:cNvPr>
          <p:cNvGrpSpPr/>
          <p:nvPr/>
        </p:nvGrpSpPr>
        <p:grpSpPr>
          <a:xfrm>
            <a:off x="1577738" y="6061869"/>
            <a:ext cx="2590308" cy="2226046"/>
            <a:chOff x="0" y="0"/>
            <a:chExt cx="812800" cy="6985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A44C8AB-99A1-4C12-ABEE-7CF29C0EBBF9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1A69914E-8FC5-5B84-B372-525D662BE9FC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05D75CC4-45D6-DB97-1FA8-1FBBD85C6B5D}"/>
              </a:ext>
            </a:extLst>
          </p:cNvPr>
          <p:cNvGrpSpPr/>
          <p:nvPr/>
        </p:nvGrpSpPr>
        <p:grpSpPr>
          <a:xfrm>
            <a:off x="14562060" y="138461"/>
            <a:ext cx="2759951" cy="840552"/>
            <a:chOff x="0" y="0"/>
            <a:chExt cx="3679935" cy="1120736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3CF6C6FB-2A6C-47EB-A2EB-5E4125A8F434}"/>
                </a:ext>
              </a:extLst>
            </p:cNvPr>
            <p:cNvGrpSpPr/>
            <p:nvPr/>
          </p:nvGrpSpPr>
          <p:grpSpPr>
            <a:xfrm>
              <a:off x="0" y="0"/>
              <a:ext cx="3679935" cy="1120736"/>
              <a:chOff x="0" y="0"/>
              <a:chExt cx="1334414" cy="4064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2914E687-5F83-F4F2-767A-51DABABF95EC}"/>
                  </a:ext>
                </a:extLst>
              </p:cNvPr>
              <p:cNvSpPr/>
              <p:nvPr/>
            </p:nvSpPr>
            <p:spPr>
              <a:xfrm>
                <a:off x="0" y="0"/>
                <a:ext cx="133441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334414" h="406400">
                    <a:moveTo>
                      <a:pt x="1131214" y="0"/>
                    </a:moveTo>
                    <a:cubicBezTo>
                      <a:pt x="1243438" y="0"/>
                      <a:pt x="1334414" y="90976"/>
                      <a:pt x="1334414" y="203200"/>
                    </a:cubicBezTo>
                    <a:cubicBezTo>
                      <a:pt x="1334414" y="315424"/>
                      <a:pt x="1243438" y="406400"/>
                      <a:pt x="113121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FBF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FBB22982-BF80-360A-393D-71C3B5E7C8C7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334414" cy="387350"/>
              </a:xfrm>
              <a:prstGeom prst="rect">
                <a:avLst/>
              </a:prstGeom>
            </p:spPr>
            <p:txBody>
              <a:bodyPr lIns="44547" tIns="44547" rIns="44547" bIns="44547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75009672-437B-E26F-54FB-26765365057E}"/>
                </a:ext>
              </a:extLst>
            </p:cNvPr>
            <p:cNvSpPr txBox="1"/>
            <p:nvPr/>
          </p:nvSpPr>
          <p:spPr>
            <a:xfrm>
              <a:off x="107480" y="82199"/>
              <a:ext cx="3464974" cy="1005804"/>
            </a:xfrm>
            <a:prstGeom prst="rect">
              <a:avLst/>
            </a:prstGeom>
          </p:spPr>
          <p:txBody>
            <a:bodyPr lIns="44547" tIns="44547" rIns="44547" bIns="44547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133ADF3-896F-EA25-1AFE-271126761E5E}"/>
              </a:ext>
            </a:extLst>
          </p:cNvPr>
          <p:cNvSpPr txBox="1"/>
          <p:nvPr/>
        </p:nvSpPr>
        <p:spPr>
          <a:xfrm>
            <a:off x="971550" y="1971675"/>
            <a:ext cx="161829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800" dirty="0"/>
              <a:t> 	Base de données qui comportent des thématiques formulées par 234 agents, Nous recensons en 	moyenne, 2 thématiques par personne.</a:t>
            </a:r>
          </a:p>
          <a:p>
            <a:endParaRPr lang="fr-SN" sz="2800" dirty="0"/>
          </a:p>
          <a:p>
            <a:endParaRPr lang="fr-SN" sz="2800" dirty="0"/>
          </a:p>
          <a:p>
            <a:r>
              <a:rPr lang="fr-SN" dirty="0"/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SN" dirty="0"/>
          </a:p>
        </p:txBody>
      </p:sp>
      <p:graphicFrame>
        <p:nvGraphicFramePr>
          <p:cNvPr id="51" name="Objet 50">
            <a:extLst>
              <a:ext uri="{FF2B5EF4-FFF2-40B4-BE49-F238E27FC236}">
                <a16:creationId xmlns:a16="http://schemas.microsoft.com/office/drawing/2014/main" id="{36581903-6434-0341-A043-84469AF21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18863"/>
              </p:ext>
            </p:extLst>
          </p:nvPr>
        </p:nvGraphicFramePr>
        <p:xfrm>
          <a:off x="1582300" y="3546987"/>
          <a:ext cx="15659100" cy="419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5659293" imgH="1857368" progId="Excel.Sheet.12">
                  <p:embed/>
                </p:oleObj>
              </mc:Choice>
              <mc:Fallback>
                <p:oleObj name="Worksheet" r:id="rId3" imgW="15659293" imgH="1857368" progId="Excel.Sheet.12">
                  <p:embed/>
                  <p:pic>
                    <p:nvPicPr>
                      <p:cNvPr id="51" name="Objet 50">
                        <a:extLst>
                          <a:ext uri="{FF2B5EF4-FFF2-40B4-BE49-F238E27FC236}">
                            <a16:creationId xmlns:a16="http://schemas.microsoft.com/office/drawing/2014/main" id="{36581903-6434-0341-A043-84469AF210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2300" y="3546987"/>
                        <a:ext cx="15659100" cy="419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50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CC24F-29DA-8BB8-E1F9-422E32B4C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D94FA0C-1315-0796-83AA-F5708DD8C6E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92493-D792-0320-A5D4-B6A14E1B77C2}"/>
              </a:ext>
            </a:extLst>
          </p:cNvPr>
          <p:cNvSpPr txBox="1"/>
          <p:nvPr/>
        </p:nvSpPr>
        <p:spPr>
          <a:xfrm>
            <a:off x="1559113" y="4880025"/>
            <a:ext cx="15169775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4999" dirty="0">
                <a:solidFill>
                  <a:srgbClr val="FFFFFF"/>
                </a:solidFill>
                <a:latin typeface="Montserrat Ultra-Bold"/>
              </a:rPr>
              <a:t>EXTRANTS</a:t>
            </a:r>
          </a:p>
        </p:txBody>
      </p:sp>
    </p:spTree>
    <p:extLst>
      <p:ext uri="{BB962C8B-B14F-4D97-AF65-F5344CB8AC3E}">
        <p14:creationId xmlns:p14="http://schemas.microsoft.com/office/powerpoint/2010/main" val="209542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25BAA-A8C4-2B30-FAFA-6C676BA4A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88CEDE-D9B0-AAA3-3328-8054407AF54F}"/>
              </a:ext>
            </a:extLst>
          </p:cNvPr>
          <p:cNvSpPr/>
          <p:nvPr/>
        </p:nvSpPr>
        <p:spPr>
          <a:xfrm>
            <a:off x="-7442" y="-7429"/>
            <a:ext cx="3512642" cy="2483929"/>
          </a:xfrm>
          <a:custGeom>
            <a:avLst/>
            <a:gdLst/>
            <a:ahLst/>
            <a:cxnLst/>
            <a:rect l="l" t="t" r="r" b="b"/>
            <a:pathLst>
              <a:path w="3512642" h="2483929">
                <a:moveTo>
                  <a:pt x="0" y="0"/>
                </a:moveTo>
                <a:lnTo>
                  <a:pt x="3512642" y="0"/>
                </a:lnTo>
                <a:lnTo>
                  <a:pt x="3512642" y="2483929"/>
                </a:lnTo>
                <a:lnTo>
                  <a:pt x="0" y="2483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1A95BF6-2CDA-5BEB-5B8C-A51686B18B98}"/>
              </a:ext>
            </a:extLst>
          </p:cNvPr>
          <p:cNvSpPr txBox="1"/>
          <p:nvPr/>
        </p:nvSpPr>
        <p:spPr>
          <a:xfrm>
            <a:off x="3066142" y="6528893"/>
            <a:ext cx="5434589" cy="9954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6"/>
              </a:lnSpc>
            </a:pPr>
            <a:endParaRPr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B60059B6-81A3-DE17-8748-CC32DC081AE8}"/>
              </a:ext>
            </a:extLst>
          </p:cNvPr>
          <p:cNvGrpSpPr/>
          <p:nvPr/>
        </p:nvGrpSpPr>
        <p:grpSpPr>
          <a:xfrm>
            <a:off x="8302139" y="1800766"/>
            <a:ext cx="2590308" cy="2226046"/>
            <a:chOff x="0" y="0"/>
            <a:chExt cx="812800" cy="6985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167FC3F-A7CF-8EC9-0296-EC027B023F46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E445CBFE-2359-C436-071E-F5ED3BC8474F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476C6012-1505-398C-7604-2B91F425EA6C}"/>
              </a:ext>
            </a:extLst>
          </p:cNvPr>
          <p:cNvGrpSpPr/>
          <p:nvPr/>
        </p:nvGrpSpPr>
        <p:grpSpPr>
          <a:xfrm>
            <a:off x="1577738" y="6061869"/>
            <a:ext cx="2590308" cy="2226046"/>
            <a:chOff x="0" y="0"/>
            <a:chExt cx="812800" cy="6985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0D7A16D-6C79-B1AB-3140-F0569DC0D845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729AE28F-86D2-33B5-514B-653CA10B4669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7F723683-6DEA-5A9B-01E1-5D7ECD5936CD}"/>
              </a:ext>
            </a:extLst>
          </p:cNvPr>
          <p:cNvGrpSpPr/>
          <p:nvPr/>
        </p:nvGrpSpPr>
        <p:grpSpPr>
          <a:xfrm>
            <a:off x="14562060" y="138461"/>
            <a:ext cx="2759951" cy="840552"/>
            <a:chOff x="0" y="0"/>
            <a:chExt cx="3679935" cy="1120736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8FF9F784-DA61-C20E-D043-44756A2BAC18}"/>
                </a:ext>
              </a:extLst>
            </p:cNvPr>
            <p:cNvGrpSpPr/>
            <p:nvPr/>
          </p:nvGrpSpPr>
          <p:grpSpPr>
            <a:xfrm>
              <a:off x="0" y="0"/>
              <a:ext cx="3679935" cy="1120736"/>
              <a:chOff x="0" y="0"/>
              <a:chExt cx="1334414" cy="4064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B06ED78D-FD64-FD3C-28E4-D8BF70907E39}"/>
                  </a:ext>
                </a:extLst>
              </p:cNvPr>
              <p:cNvSpPr/>
              <p:nvPr/>
            </p:nvSpPr>
            <p:spPr>
              <a:xfrm>
                <a:off x="0" y="0"/>
                <a:ext cx="133441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334414" h="406400">
                    <a:moveTo>
                      <a:pt x="1131214" y="0"/>
                    </a:moveTo>
                    <a:cubicBezTo>
                      <a:pt x="1243438" y="0"/>
                      <a:pt x="1334414" y="90976"/>
                      <a:pt x="1334414" y="203200"/>
                    </a:cubicBezTo>
                    <a:cubicBezTo>
                      <a:pt x="1334414" y="315424"/>
                      <a:pt x="1243438" y="406400"/>
                      <a:pt x="113121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FBF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7870C2C2-7238-CABB-282F-92DB51E104DA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334414" cy="387350"/>
              </a:xfrm>
              <a:prstGeom prst="rect">
                <a:avLst/>
              </a:prstGeom>
            </p:spPr>
            <p:txBody>
              <a:bodyPr lIns="44547" tIns="44547" rIns="44547" bIns="44547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615FE1A6-446A-A647-05C6-C02D1509E51B}"/>
                </a:ext>
              </a:extLst>
            </p:cNvPr>
            <p:cNvSpPr txBox="1"/>
            <p:nvPr/>
          </p:nvSpPr>
          <p:spPr>
            <a:xfrm>
              <a:off x="107480" y="82199"/>
              <a:ext cx="3464974" cy="1005804"/>
            </a:xfrm>
            <a:prstGeom prst="rect">
              <a:avLst/>
            </a:prstGeom>
          </p:spPr>
          <p:txBody>
            <a:bodyPr lIns="44547" tIns="44547" rIns="44547" bIns="44547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63DDF194-FBCA-1EB6-432F-9EC806748EB3}"/>
              </a:ext>
            </a:extLst>
          </p:cNvPr>
          <p:cNvSpPr txBox="1"/>
          <p:nvPr/>
        </p:nvSpPr>
        <p:spPr>
          <a:xfrm>
            <a:off x="971550" y="1971675"/>
            <a:ext cx="16182975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800" dirty="0"/>
              <a:t> 	                                                                          </a:t>
            </a:r>
            <a:r>
              <a:rPr lang="fr-SN" sz="3600" dirty="0"/>
              <a:t>METHODOLOGIE</a:t>
            </a:r>
          </a:p>
          <a:p>
            <a:r>
              <a:rPr lang="fr-SN" sz="2800" dirty="0"/>
              <a:t> </a:t>
            </a:r>
            <a:r>
              <a:rPr lang="fr-SN" sz="2800" b="1" dirty="0"/>
              <a:t>La base de données a été réorganisée par département</a:t>
            </a:r>
          </a:p>
          <a:p>
            <a:r>
              <a:rPr lang="fr-SN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Exploitation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Maintenance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Direction Générale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SSE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Qualité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Laboratoire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Informatique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ABSMG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Finance &amp; Comptabilité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Audit interne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Ressources humaines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Programme &amp; Valorisation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Commercial &amp; Marketing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Achats &amp; Approvisionnements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Contrôle de Gestion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Juridique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SN" sz="2400" b="1" dirty="0">
                <a:solidFill>
                  <a:srgbClr val="0070C0"/>
                </a:solidFill>
              </a:rPr>
              <a:t>Communication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SN" sz="2800" dirty="0"/>
          </a:p>
          <a:p>
            <a:endParaRPr lang="fr-SN" sz="2800" dirty="0"/>
          </a:p>
          <a:p>
            <a:endParaRPr lang="fr-SN" sz="2800" dirty="0"/>
          </a:p>
          <a:p>
            <a:r>
              <a:rPr lang="fr-SN" dirty="0"/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SN" dirty="0"/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79FEF4C0-5D94-90D9-FC9A-A30C6467E264}"/>
              </a:ext>
            </a:extLst>
          </p:cNvPr>
          <p:cNvSpPr/>
          <p:nvPr/>
        </p:nvSpPr>
        <p:spPr>
          <a:xfrm>
            <a:off x="6581775" y="2895600"/>
            <a:ext cx="1396340" cy="56578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200AF4-FEB1-38DE-C395-2A19965781FB}"/>
              </a:ext>
            </a:extLst>
          </p:cNvPr>
          <p:cNvSpPr txBox="1"/>
          <p:nvPr/>
        </p:nvSpPr>
        <p:spPr>
          <a:xfrm>
            <a:off x="7978115" y="4663541"/>
            <a:ext cx="952800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noProof="0" dirty="0"/>
              <a:t>Dans chaque département, les sous-thèmes puis les thèmes sont regroupés dans un </a:t>
            </a:r>
            <a:r>
              <a:rPr lang="fr-FR" sz="3200" b="1" noProof="0" dirty="0"/>
              <a:t>TABLEAU DE SYNTHESE DES DEMANDES</a:t>
            </a:r>
            <a:r>
              <a:rPr lang="fr-FR" sz="3200" noProof="0" dirty="0"/>
              <a:t>. En notant le nombre de requ</a:t>
            </a:r>
            <a:r>
              <a:rPr lang="fr-FR" sz="3200" noProof="0" dirty="0">
                <a:latin typeface="Aptos Narrow" panose="020B0004020202020204" pitchFamily="34" charset="0"/>
              </a:rPr>
              <a:t>ê</a:t>
            </a:r>
            <a:r>
              <a:rPr lang="fr-FR" sz="3200" noProof="0" dirty="0"/>
              <a:t>tes par module, en tout, </a:t>
            </a:r>
            <a:r>
              <a:rPr lang="fr-FR" sz="3200" b="1" noProof="0" dirty="0">
                <a:solidFill>
                  <a:srgbClr val="0070C0"/>
                </a:solidFill>
              </a:rPr>
              <a:t>56 modules </a:t>
            </a:r>
            <a:r>
              <a:rPr lang="fr-FR" sz="3200" noProof="0" dirty="0"/>
              <a:t>sont recensés. </a:t>
            </a:r>
          </a:p>
          <a:p>
            <a:r>
              <a:rPr lang="fr-FR" sz="3200" noProof="0" dirty="0"/>
              <a:t>  </a:t>
            </a:r>
          </a:p>
          <a:p>
            <a:r>
              <a:rPr lang="en-US" sz="2400" dirty="0"/>
              <a:t> </a:t>
            </a:r>
            <a:endParaRPr lang="fr-SN" sz="2400" dirty="0"/>
          </a:p>
        </p:txBody>
      </p:sp>
    </p:spTree>
    <p:extLst>
      <p:ext uri="{BB962C8B-B14F-4D97-AF65-F5344CB8AC3E}">
        <p14:creationId xmlns:p14="http://schemas.microsoft.com/office/powerpoint/2010/main" val="10465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1E5F-D159-9E9A-2B06-A30E89B9E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3939E4-C4C2-7651-5961-F546E9CF3F94}"/>
              </a:ext>
            </a:extLst>
          </p:cNvPr>
          <p:cNvSpPr/>
          <p:nvPr/>
        </p:nvSpPr>
        <p:spPr>
          <a:xfrm>
            <a:off x="-7442" y="-7429"/>
            <a:ext cx="3512642" cy="2483929"/>
          </a:xfrm>
          <a:custGeom>
            <a:avLst/>
            <a:gdLst/>
            <a:ahLst/>
            <a:cxnLst/>
            <a:rect l="l" t="t" r="r" b="b"/>
            <a:pathLst>
              <a:path w="3512642" h="2483929">
                <a:moveTo>
                  <a:pt x="0" y="0"/>
                </a:moveTo>
                <a:lnTo>
                  <a:pt x="3512642" y="0"/>
                </a:lnTo>
                <a:lnTo>
                  <a:pt x="3512642" y="2483929"/>
                </a:lnTo>
                <a:lnTo>
                  <a:pt x="0" y="2483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46AAE9F-A9FA-BCCC-E182-F266F75871B7}"/>
              </a:ext>
            </a:extLst>
          </p:cNvPr>
          <p:cNvSpPr txBox="1"/>
          <p:nvPr/>
        </p:nvSpPr>
        <p:spPr>
          <a:xfrm>
            <a:off x="3066142" y="6528893"/>
            <a:ext cx="5434589" cy="9954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6"/>
              </a:lnSpc>
            </a:pPr>
            <a:endParaRPr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A6BBD4F3-CA89-94A7-26BE-4FCF90F2B30A}"/>
              </a:ext>
            </a:extLst>
          </p:cNvPr>
          <p:cNvGrpSpPr/>
          <p:nvPr/>
        </p:nvGrpSpPr>
        <p:grpSpPr>
          <a:xfrm>
            <a:off x="8243145" y="2476500"/>
            <a:ext cx="2590308" cy="2226046"/>
            <a:chOff x="0" y="0"/>
            <a:chExt cx="812800" cy="6985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40A379B-156A-ECCB-25AC-46C9828BA4EE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220DA0F-7B14-BEBB-10E6-737C027D9145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78C4359-A175-29A9-6D74-0BD6612D0410}"/>
              </a:ext>
            </a:extLst>
          </p:cNvPr>
          <p:cNvGrpSpPr/>
          <p:nvPr/>
        </p:nvGrpSpPr>
        <p:grpSpPr>
          <a:xfrm>
            <a:off x="1577738" y="6061869"/>
            <a:ext cx="2590308" cy="2226046"/>
            <a:chOff x="0" y="0"/>
            <a:chExt cx="812800" cy="6985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56B2F00-7728-99DB-59E3-DFBFCB76690F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074883DD-1346-0BA8-DEDE-5AAB9648CF37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F6BA5608-4180-B5E3-4F5F-BFA0DB80AD53}"/>
              </a:ext>
            </a:extLst>
          </p:cNvPr>
          <p:cNvGrpSpPr/>
          <p:nvPr/>
        </p:nvGrpSpPr>
        <p:grpSpPr>
          <a:xfrm>
            <a:off x="14562060" y="138461"/>
            <a:ext cx="2759951" cy="840552"/>
            <a:chOff x="0" y="0"/>
            <a:chExt cx="3679935" cy="1120736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B36C01EB-6A58-8169-E295-1B218D4449A9}"/>
                </a:ext>
              </a:extLst>
            </p:cNvPr>
            <p:cNvGrpSpPr/>
            <p:nvPr/>
          </p:nvGrpSpPr>
          <p:grpSpPr>
            <a:xfrm>
              <a:off x="0" y="0"/>
              <a:ext cx="3679935" cy="1120736"/>
              <a:chOff x="0" y="0"/>
              <a:chExt cx="1334414" cy="4064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11AF9F5C-502D-E32E-B50A-E35C53CBAD59}"/>
                  </a:ext>
                </a:extLst>
              </p:cNvPr>
              <p:cNvSpPr/>
              <p:nvPr/>
            </p:nvSpPr>
            <p:spPr>
              <a:xfrm>
                <a:off x="0" y="0"/>
                <a:ext cx="133441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334414" h="406400">
                    <a:moveTo>
                      <a:pt x="1131214" y="0"/>
                    </a:moveTo>
                    <a:cubicBezTo>
                      <a:pt x="1243438" y="0"/>
                      <a:pt x="1334414" y="90976"/>
                      <a:pt x="1334414" y="203200"/>
                    </a:cubicBezTo>
                    <a:cubicBezTo>
                      <a:pt x="1334414" y="315424"/>
                      <a:pt x="1243438" y="406400"/>
                      <a:pt x="113121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FBF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AC2176C7-6D73-5E9B-5373-BEC0F64866D3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334414" cy="387350"/>
              </a:xfrm>
              <a:prstGeom prst="rect">
                <a:avLst/>
              </a:prstGeom>
            </p:spPr>
            <p:txBody>
              <a:bodyPr lIns="44547" tIns="44547" rIns="44547" bIns="44547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D288C435-C132-68B1-7ED6-8D15B1007971}"/>
                </a:ext>
              </a:extLst>
            </p:cNvPr>
            <p:cNvSpPr txBox="1"/>
            <p:nvPr/>
          </p:nvSpPr>
          <p:spPr>
            <a:xfrm>
              <a:off x="107480" y="82199"/>
              <a:ext cx="3464974" cy="1005804"/>
            </a:xfrm>
            <a:prstGeom prst="rect">
              <a:avLst/>
            </a:prstGeom>
          </p:spPr>
          <p:txBody>
            <a:bodyPr lIns="44547" tIns="44547" rIns="44547" bIns="44547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BE3CDCC-A757-132D-D2EA-175FA5F215C7}"/>
              </a:ext>
            </a:extLst>
          </p:cNvPr>
          <p:cNvSpPr txBox="1"/>
          <p:nvPr/>
        </p:nvSpPr>
        <p:spPr>
          <a:xfrm>
            <a:off x="694521" y="1192147"/>
            <a:ext cx="16182975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800" dirty="0"/>
              <a:t>	                                                                        </a:t>
            </a:r>
            <a:r>
              <a:rPr lang="fr-SN" sz="3600" dirty="0"/>
              <a:t>METHODOLOGIE (suite)     </a:t>
            </a:r>
          </a:p>
          <a:p>
            <a:r>
              <a:rPr lang="fr-SN" sz="2800" dirty="0"/>
              <a:t>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S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seconde révision du tableau de synthèse a permis de combiner quelques modules dont les sujets étaient similaires.                                                                                   À titre d’exemple, un groupe d’agents a souhaité se faire former en Système de Management Intégré (SMI) et en Système de Management de l’Environnement (SME), les deux demandes ont été combinées en un seul module, SMI-SMQ (module #52). </a:t>
            </a:r>
          </a:p>
          <a:p>
            <a:endParaRPr lang="fr-S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S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modules tels que le « raffinage » ou encore les «machines tournantes » seront délivrés en plusieurs sessions vu le nombre élevé de demandes.</a:t>
            </a:r>
          </a:p>
          <a:p>
            <a:endParaRPr lang="fr-S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S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demandes individuelles de sujets très spécifiques sont aussi intégrées séparément.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fr-SN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SN" sz="2800" dirty="0"/>
          </a:p>
          <a:p>
            <a:endParaRPr lang="fr-SN" sz="2800" dirty="0"/>
          </a:p>
          <a:p>
            <a:endParaRPr lang="fr-SN" sz="2800" dirty="0"/>
          </a:p>
          <a:p>
            <a:r>
              <a:rPr lang="fr-SN" dirty="0"/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27034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C54DE-A001-7D7B-7335-BF1CBBA38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34E53B-9909-D49A-68CE-5CBB7E678ACB}"/>
              </a:ext>
            </a:extLst>
          </p:cNvPr>
          <p:cNvSpPr/>
          <p:nvPr/>
        </p:nvSpPr>
        <p:spPr>
          <a:xfrm>
            <a:off x="-7442" y="-7429"/>
            <a:ext cx="3512642" cy="2483929"/>
          </a:xfrm>
          <a:custGeom>
            <a:avLst/>
            <a:gdLst/>
            <a:ahLst/>
            <a:cxnLst/>
            <a:rect l="l" t="t" r="r" b="b"/>
            <a:pathLst>
              <a:path w="3512642" h="2483929">
                <a:moveTo>
                  <a:pt x="0" y="0"/>
                </a:moveTo>
                <a:lnTo>
                  <a:pt x="3512642" y="0"/>
                </a:lnTo>
                <a:lnTo>
                  <a:pt x="3512642" y="2483929"/>
                </a:lnTo>
                <a:lnTo>
                  <a:pt x="0" y="2483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556ECBE-2625-F58A-BA7C-8EA529E4969A}"/>
              </a:ext>
            </a:extLst>
          </p:cNvPr>
          <p:cNvSpPr txBox="1"/>
          <p:nvPr/>
        </p:nvSpPr>
        <p:spPr>
          <a:xfrm>
            <a:off x="3066142" y="6528893"/>
            <a:ext cx="5434589" cy="9954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6"/>
              </a:lnSpc>
            </a:pPr>
            <a:endParaRPr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E4A504D-AAA2-FE31-D3D4-FEF78C38BE22}"/>
              </a:ext>
            </a:extLst>
          </p:cNvPr>
          <p:cNvGrpSpPr/>
          <p:nvPr/>
        </p:nvGrpSpPr>
        <p:grpSpPr>
          <a:xfrm>
            <a:off x="8302139" y="1800766"/>
            <a:ext cx="2590308" cy="2226046"/>
            <a:chOff x="0" y="0"/>
            <a:chExt cx="812800" cy="6985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C1EE87A-0311-06F8-CA3E-383BB276199D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10B74D81-B520-9046-ECD9-4E2474CBD1E3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876062C7-C78B-948A-AE15-C2425C22C204}"/>
              </a:ext>
            </a:extLst>
          </p:cNvPr>
          <p:cNvGrpSpPr/>
          <p:nvPr/>
        </p:nvGrpSpPr>
        <p:grpSpPr>
          <a:xfrm>
            <a:off x="1577738" y="6061869"/>
            <a:ext cx="2590308" cy="2226046"/>
            <a:chOff x="0" y="0"/>
            <a:chExt cx="812800" cy="6985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EAD60D3-7FD8-CFB6-DCF7-A570315BDCFB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32EF562F-5952-69B5-9892-C7B62E63B880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E2E6C8B7-619B-FE4B-1850-65753B39F638}"/>
              </a:ext>
            </a:extLst>
          </p:cNvPr>
          <p:cNvGrpSpPr/>
          <p:nvPr/>
        </p:nvGrpSpPr>
        <p:grpSpPr>
          <a:xfrm>
            <a:off x="14562060" y="138461"/>
            <a:ext cx="2759951" cy="840552"/>
            <a:chOff x="0" y="0"/>
            <a:chExt cx="3679935" cy="1120736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F0A91E13-953A-A9EC-FFC9-FAF23F0DC28F}"/>
                </a:ext>
              </a:extLst>
            </p:cNvPr>
            <p:cNvGrpSpPr/>
            <p:nvPr/>
          </p:nvGrpSpPr>
          <p:grpSpPr>
            <a:xfrm>
              <a:off x="0" y="0"/>
              <a:ext cx="3679935" cy="1120736"/>
              <a:chOff x="0" y="0"/>
              <a:chExt cx="1334414" cy="4064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56E87EE9-04DD-E758-5E0B-1B3ECE2D2F74}"/>
                  </a:ext>
                </a:extLst>
              </p:cNvPr>
              <p:cNvSpPr/>
              <p:nvPr/>
            </p:nvSpPr>
            <p:spPr>
              <a:xfrm>
                <a:off x="0" y="0"/>
                <a:ext cx="133441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334414" h="406400">
                    <a:moveTo>
                      <a:pt x="1131214" y="0"/>
                    </a:moveTo>
                    <a:cubicBezTo>
                      <a:pt x="1243438" y="0"/>
                      <a:pt x="1334414" y="90976"/>
                      <a:pt x="1334414" y="203200"/>
                    </a:cubicBezTo>
                    <a:cubicBezTo>
                      <a:pt x="1334414" y="315424"/>
                      <a:pt x="1243438" y="406400"/>
                      <a:pt x="113121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FBF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04227C85-068E-33A0-2D42-DAC961A6289C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334414" cy="387350"/>
              </a:xfrm>
              <a:prstGeom prst="rect">
                <a:avLst/>
              </a:prstGeom>
            </p:spPr>
            <p:txBody>
              <a:bodyPr lIns="44547" tIns="44547" rIns="44547" bIns="44547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D9B7B4F3-63A2-C915-103F-888FFDF8396D}"/>
                </a:ext>
              </a:extLst>
            </p:cNvPr>
            <p:cNvSpPr txBox="1"/>
            <p:nvPr/>
          </p:nvSpPr>
          <p:spPr>
            <a:xfrm>
              <a:off x="107480" y="82199"/>
              <a:ext cx="3464974" cy="1005804"/>
            </a:xfrm>
            <a:prstGeom prst="rect">
              <a:avLst/>
            </a:prstGeom>
          </p:spPr>
          <p:txBody>
            <a:bodyPr lIns="44547" tIns="44547" rIns="44547" bIns="44547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A29C2DED-4CBD-2EA1-65D7-78456EB1B568}"/>
              </a:ext>
            </a:extLst>
          </p:cNvPr>
          <p:cNvSpPr txBox="1"/>
          <p:nvPr/>
        </p:nvSpPr>
        <p:spPr>
          <a:xfrm>
            <a:off x="971550" y="1971675"/>
            <a:ext cx="161829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800" dirty="0"/>
              <a:t> 	EXTRAIT- Liste des Modules</a:t>
            </a:r>
            <a:endParaRPr lang="fr-SN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SN" sz="2800" dirty="0"/>
          </a:p>
          <a:p>
            <a:endParaRPr lang="fr-SN" sz="2800" dirty="0"/>
          </a:p>
          <a:p>
            <a:endParaRPr lang="fr-SN" sz="2800" dirty="0"/>
          </a:p>
          <a:p>
            <a:r>
              <a:rPr lang="fr-SN" dirty="0"/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SN" dirty="0"/>
          </a:p>
        </p:txBody>
      </p:sp>
      <p:pic>
        <p:nvPicPr>
          <p:cNvPr id="6" name="Graphique 5" descr="Base de données avec un remplissage uni">
            <a:extLst>
              <a:ext uri="{FF2B5EF4-FFF2-40B4-BE49-F238E27FC236}">
                <a16:creationId xmlns:a16="http://schemas.microsoft.com/office/drawing/2014/main" id="{34D7BCD4-61AF-99EE-ED28-23A59BD43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11884" y="-97363"/>
            <a:ext cx="3011152" cy="3011152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43B9013-C2BA-0E9B-49ED-5E53CDF78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38792"/>
              </p:ext>
            </p:extLst>
          </p:nvPr>
        </p:nvGraphicFramePr>
        <p:xfrm>
          <a:off x="1808745" y="2534335"/>
          <a:ext cx="13314863" cy="5951895"/>
        </p:xfrm>
        <a:graphic>
          <a:graphicData uri="http://schemas.openxmlformats.org/drawingml/2006/table">
            <a:tbl>
              <a:tblPr/>
              <a:tblGrid>
                <a:gridCol w="1545245">
                  <a:extLst>
                    <a:ext uri="{9D8B030D-6E8A-4147-A177-3AD203B41FA5}">
                      <a16:colId xmlns:a16="http://schemas.microsoft.com/office/drawing/2014/main" val="3940121154"/>
                    </a:ext>
                  </a:extLst>
                </a:gridCol>
                <a:gridCol w="10224373">
                  <a:extLst>
                    <a:ext uri="{9D8B030D-6E8A-4147-A177-3AD203B41FA5}">
                      <a16:colId xmlns:a16="http://schemas.microsoft.com/office/drawing/2014/main" val="1103126623"/>
                    </a:ext>
                  </a:extLst>
                </a:gridCol>
                <a:gridCol w="1545245">
                  <a:extLst>
                    <a:ext uri="{9D8B030D-6E8A-4147-A177-3AD203B41FA5}">
                      <a16:colId xmlns:a16="http://schemas.microsoft.com/office/drawing/2014/main" val="3905881779"/>
                    </a:ext>
                  </a:extLst>
                </a:gridCol>
              </a:tblGrid>
              <a:tr h="554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TRIMESTRE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99140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LUBRIFICATION DES MACHINES TOURNANTES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987747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LUTTE CONTRE LA MALVEILLANCE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359610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TRANSPORT DE PRODUITS DANGEREUX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506571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BUREAUTIQUE EXCEL SAP BASE DE DONNEES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212210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CERTIFICATION GENIE DES PROCEDES ET PETROCHIMIQUES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216213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CHAUDRONNERIE INDUSTRIELLE DANS LES RAFFINERIES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771023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CHAUDRONNERIE INDUSTRIELLE ET HOMOLOGATION EN SOUDAGE TIG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055156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CHROMATOGRAPHE- ANALYSE ET PROCEDES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110508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CYBERSECURITE ET PERFORMANCE OPERATIONNELLE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729983"/>
                  </a:ext>
                </a:extLst>
              </a:tr>
              <a:tr h="5397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SN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MODULE DEVELOPPEMENT PERSONNEL ET GESTION DU STRESS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S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529702"/>
                  </a:ext>
                </a:extLst>
              </a:tr>
            </a:tbl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D19B038-A92C-9744-4A93-BDC2B42179C0}"/>
              </a:ext>
            </a:extLst>
          </p:cNvPr>
          <p:cNvCxnSpPr>
            <a:cxnSpLocks/>
          </p:cNvCxnSpPr>
          <p:nvPr/>
        </p:nvCxnSpPr>
        <p:spPr>
          <a:xfrm>
            <a:off x="1748879" y="8380571"/>
            <a:ext cx="13374729" cy="105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3D29B3A-FC55-B7B8-1B5D-0AEBC7A45822}"/>
              </a:ext>
            </a:extLst>
          </p:cNvPr>
          <p:cNvSpPr txBox="1"/>
          <p:nvPr/>
        </p:nvSpPr>
        <p:spPr>
          <a:xfrm>
            <a:off x="1597857" y="8760542"/>
            <a:ext cx="1388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 modules </a:t>
            </a:r>
            <a:r>
              <a:rPr lang="en-US" sz="2800" dirty="0" err="1"/>
              <a:t>sont</a:t>
            </a:r>
            <a:r>
              <a:rPr lang="en-US" sz="2800" dirty="0"/>
              <a:t> </a:t>
            </a:r>
            <a:r>
              <a:rPr lang="en-US" sz="2800" dirty="0" err="1"/>
              <a:t>planifiés</a:t>
            </a:r>
            <a:r>
              <a:rPr lang="en-US" sz="2800" dirty="0"/>
              <a:t> pour un </a:t>
            </a:r>
            <a:r>
              <a:rPr lang="en-US" sz="2800" dirty="0" err="1"/>
              <a:t>nombre</a:t>
            </a:r>
            <a:r>
              <a:rPr lang="en-US" sz="2800" dirty="0"/>
              <a:t> maximal de 15 </a:t>
            </a:r>
            <a:r>
              <a:rPr lang="en-US" sz="2800" dirty="0" err="1"/>
              <a:t>personnes</a:t>
            </a:r>
            <a:r>
              <a:rPr lang="en-US" dirty="0"/>
              <a:t>.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86422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58F5B-BF9C-2ABB-AEEE-1B644EC6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A0C1BE-4B77-E8D9-81C5-6F5409741C38}"/>
              </a:ext>
            </a:extLst>
          </p:cNvPr>
          <p:cNvSpPr/>
          <p:nvPr/>
        </p:nvSpPr>
        <p:spPr>
          <a:xfrm>
            <a:off x="185679" y="-890735"/>
            <a:ext cx="3512642" cy="2483929"/>
          </a:xfrm>
          <a:custGeom>
            <a:avLst/>
            <a:gdLst/>
            <a:ahLst/>
            <a:cxnLst/>
            <a:rect l="l" t="t" r="r" b="b"/>
            <a:pathLst>
              <a:path w="3512642" h="2483929">
                <a:moveTo>
                  <a:pt x="0" y="0"/>
                </a:moveTo>
                <a:lnTo>
                  <a:pt x="3512642" y="0"/>
                </a:lnTo>
                <a:lnTo>
                  <a:pt x="3512642" y="2483929"/>
                </a:lnTo>
                <a:lnTo>
                  <a:pt x="0" y="2483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6B7B8F5-4541-63D7-6623-9778C83F566D}"/>
              </a:ext>
            </a:extLst>
          </p:cNvPr>
          <p:cNvSpPr txBox="1"/>
          <p:nvPr/>
        </p:nvSpPr>
        <p:spPr>
          <a:xfrm>
            <a:off x="3066142" y="6528893"/>
            <a:ext cx="5434589" cy="9954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6"/>
              </a:lnSpc>
            </a:pPr>
            <a:endParaRPr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726CE9D-0E4C-597F-3C0E-0A5F1C51C905}"/>
              </a:ext>
            </a:extLst>
          </p:cNvPr>
          <p:cNvGrpSpPr/>
          <p:nvPr/>
        </p:nvGrpSpPr>
        <p:grpSpPr>
          <a:xfrm>
            <a:off x="1577738" y="6061869"/>
            <a:ext cx="2590308" cy="2226046"/>
            <a:chOff x="0" y="0"/>
            <a:chExt cx="812800" cy="6985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6B61E03-E6FA-AB1D-A681-702AC1430AA9}"/>
                </a:ext>
              </a:extLst>
            </p:cNvPr>
            <p:cNvSpPr/>
            <p:nvPr/>
          </p:nvSpPr>
          <p:spPr>
            <a:xfrm>
              <a:off x="6313" y="0"/>
              <a:ext cx="800174" cy="698500"/>
            </a:xfrm>
            <a:custGeom>
              <a:avLst/>
              <a:gdLst/>
              <a:ahLst/>
              <a:cxnLst/>
              <a:rect l="l" t="t" r="r" b="b"/>
              <a:pathLst>
                <a:path w="800174" h="698500">
                  <a:moveTo>
                    <a:pt x="789953" y="377667"/>
                  </a:moveTo>
                  <a:lnTo>
                    <a:pt x="619821" y="670083"/>
                  </a:lnTo>
                  <a:cubicBezTo>
                    <a:pt x="609584" y="687677"/>
                    <a:pt x="590765" y="698500"/>
                    <a:pt x="570410" y="698500"/>
                  </a:cubicBezTo>
                  <a:lnTo>
                    <a:pt x="229764" y="698500"/>
                  </a:lnTo>
                  <a:cubicBezTo>
                    <a:pt x="209409" y="698500"/>
                    <a:pt x="190590" y="687677"/>
                    <a:pt x="180353" y="670083"/>
                  </a:cubicBezTo>
                  <a:lnTo>
                    <a:pt x="10221" y="377667"/>
                  </a:lnTo>
                  <a:cubicBezTo>
                    <a:pt x="0" y="360101"/>
                    <a:pt x="0" y="338399"/>
                    <a:pt x="10221" y="320833"/>
                  </a:cubicBezTo>
                  <a:lnTo>
                    <a:pt x="180353" y="28417"/>
                  </a:lnTo>
                  <a:cubicBezTo>
                    <a:pt x="190590" y="10823"/>
                    <a:pt x="209409" y="0"/>
                    <a:pt x="229764" y="0"/>
                  </a:cubicBezTo>
                  <a:lnTo>
                    <a:pt x="570410" y="0"/>
                  </a:lnTo>
                  <a:cubicBezTo>
                    <a:pt x="590765" y="0"/>
                    <a:pt x="609584" y="10823"/>
                    <a:pt x="619821" y="28417"/>
                  </a:cubicBezTo>
                  <a:lnTo>
                    <a:pt x="789953" y="320833"/>
                  </a:lnTo>
                  <a:cubicBezTo>
                    <a:pt x="800174" y="338399"/>
                    <a:pt x="800174" y="360101"/>
                    <a:pt x="789953" y="3776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AB630F1-79CC-34DC-3E5E-112ABF2BFFCA}"/>
                </a:ext>
              </a:extLst>
            </p:cNvPr>
            <p:cNvSpPr txBox="1"/>
            <p:nvPr/>
          </p:nvSpPr>
          <p:spPr>
            <a:xfrm>
              <a:off x="114300" y="19050"/>
              <a:ext cx="5842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734AFB77-3F30-F7E1-2B04-E1C3B0447BED}"/>
              </a:ext>
            </a:extLst>
          </p:cNvPr>
          <p:cNvGrpSpPr/>
          <p:nvPr/>
        </p:nvGrpSpPr>
        <p:grpSpPr>
          <a:xfrm>
            <a:off x="14562060" y="138461"/>
            <a:ext cx="2759951" cy="840552"/>
            <a:chOff x="0" y="0"/>
            <a:chExt cx="3679935" cy="1120736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C4F2FF15-EE40-43FA-AE32-3B9F4269A860}"/>
                </a:ext>
              </a:extLst>
            </p:cNvPr>
            <p:cNvGrpSpPr/>
            <p:nvPr/>
          </p:nvGrpSpPr>
          <p:grpSpPr>
            <a:xfrm>
              <a:off x="0" y="0"/>
              <a:ext cx="3679935" cy="1120736"/>
              <a:chOff x="0" y="0"/>
              <a:chExt cx="1334414" cy="4064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A6DC05FC-3E77-2B53-36EB-880D4EDA7F3E}"/>
                  </a:ext>
                </a:extLst>
              </p:cNvPr>
              <p:cNvSpPr/>
              <p:nvPr/>
            </p:nvSpPr>
            <p:spPr>
              <a:xfrm>
                <a:off x="0" y="0"/>
                <a:ext cx="133441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334414" h="406400">
                    <a:moveTo>
                      <a:pt x="1131214" y="0"/>
                    </a:moveTo>
                    <a:cubicBezTo>
                      <a:pt x="1243438" y="0"/>
                      <a:pt x="1334414" y="90976"/>
                      <a:pt x="1334414" y="203200"/>
                    </a:cubicBezTo>
                    <a:cubicBezTo>
                      <a:pt x="1334414" y="315424"/>
                      <a:pt x="1243438" y="406400"/>
                      <a:pt x="113121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FBF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33E31B25-8A34-4D35-8385-E4882EFFDCBC}"/>
                  </a:ext>
                </a:extLst>
              </p:cNvPr>
              <p:cNvSpPr txBox="1"/>
              <p:nvPr/>
            </p:nvSpPr>
            <p:spPr>
              <a:xfrm>
                <a:off x="0" y="19050"/>
                <a:ext cx="1334414" cy="387350"/>
              </a:xfrm>
              <a:prstGeom prst="rect">
                <a:avLst/>
              </a:prstGeom>
            </p:spPr>
            <p:txBody>
              <a:bodyPr lIns="44547" tIns="44547" rIns="44547" bIns="44547" rtlCol="0" anchor="ctr"/>
              <a:lstStyle/>
              <a:p>
                <a:pPr algn="ctr">
                  <a:lnSpc>
                    <a:spcPts val="2376"/>
                  </a:lnSpc>
                </a:pPr>
                <a:endParaRPr/>
              </a:p>
            </p:txBody>
          </p:sp>
        </p:grp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F34E4A28-44A2-030F-0491-B42B152F2B5F}"/>
                </a:ext>
              </a:extLst>
            </p:cNvPr>
            <p:cNvSpPr txBox="1"/>
            <p:nvPr/>
          </p:nvSpPr>
          <p:spPr>
            <a:xfrm>
              <a:off x="107480" y="82199"/>
              <a:ext cx="3464974" cy="1005804"/>
            </a:xfrm>
            <a:prstGeom prst="rect">
              <a:avLst/>
            </a:prstGeom>
          </p:spPr>
          <p:txBody>
            <a:bodyPr lIns="44547" tIns="44547" rIns="44547" bIns="44547" rtlCol="0" anchor="ctr"/>
            <a:lstStyle/>
            <a:p>
              <a:pPr algn="ctr">
                <a:lnSpc>
                  <a:spcPts val="2376"/>
                </a:lnSpc>
              </a:pPr>
              <a:endParaRPr/>
            </a:p>
          </p:txBody>
        </p:sp>
      </p:grpSp>
      <p:pic>
        <p:nvPicPr>
          <p:cNvPr id="6" name="Graphique 5" descr="Base de données avec un remplissage uni">
            <a:extLst>
              <a:ext uri="{FF2B5EF4-FFF2-40B4-BE49-F238E27FC236}">
                <a16:creationId xmlns:a16="http://schemas.microsoft.com/office/drawing/2014/main" id="{93E0D538-CDDE-9107-FFF3-D720543E8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11884" y="-97363"/>
            <a:ext cx="3011152" cy="30111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B69E4D-7B86-FE69-B677-8F4995C04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73" y="721632"/>
            <a:ext cx="7802893" cy="94100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07E237-3CC5-1374-6B8B-F7F494231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865" y="738884"/>
            <a:ext cx="7603885" cy="93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4FF6A-E483-35B9-EE01-3D3758268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E46357-66BD-2237-6F97-76ADEC651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EAFD9C2-9479-BFE5-BD48-3A41EB31EB4B}"/>
              </a:ext>
            </a:extLst>
          </p:cNvPr>
          <p:cNvSpPr txBox="1"/>
          <p:nvPr/>
        </p:nvSpPr>
        <p:spPr>
          <a:xfrm>
            <a:off x="1559113" y="4880025"/>
            <a:ext cx="15169775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4999" dirty="0">
                <a:solidFill>
                  <a:srgbClr val="FFFFFF"/>
                </a:solidFill>
                <a:latin typeface="Montserrat Ultra-Bold"/>
              </a:rPr>
              <a:t>FICHES TECHNIQUES</a:t>
            </a:r>
          </a:p>
        </p:txBody>
      </p:sp>
    </p:spTree>
    <p:extLst>
      <p:ext uri="{BB962C8B-B14F-4D97-AF65-F5344CB8AC3E}">
        <p14:creationId xmlns:p14="http://schemas.microsoft.com/office/powerpoint/2010/main" val="407739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439</Words>
  <Application>Microsoft Office PowerPoint</Application>
  <PresentationFormat>Personnalisé</PresentationFormat>
  <Paragraphs>104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Wingdings</vt:lpstr>
      <vt:lpstr>Montserrat Bold</vt:lpstr>
      <vt:lpstr>Aptos Narrow</vt:lpstr>
      <vt:lpstr>Montserrat Ultra-Bold</vt:lpstr>
      <vt:lpstr>Arial</vt:lpstr>
      <vt:lpstr>Calibri</vt:lpstr>
      <vt:lpstr>Montserrat</vt:lpstr>
      <vt:lpstr>Office Theme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INPG 2024. FR</dc:title>
  <dc:creator>Mbaye DIEYE GAYE</dc:creator>
  <cp:lastModifiedBy>Mame Mor Diarra ndiaye</cp:lastModifiedBy>
  <cp:revision>22</cp:revision>
  <dcterms:created xsi:type="dcterms:W3CDTF">2006-08-16T00:00:00Z</dcterms:created>
  <dcterms:modified xsi:type="dcterms:W3CDTF">2025-07-20T23:26:41Z</dcterms:modified>
  <dc:identifier>DAF5f5BcBvk</dc:identifier>
</cp:coreProperties>
</file>